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sldIdLst>
    <p:sldId id="257" r:id="rId2"/>
    <p:sldId id="352" r:id="rId3"/>
    <p:sldId id="407" r:id="rId4"/>
    <p:sldId id="353" r:id="rId5"/>
    <p:sldId id="354" r:id="rId6"/>
    <p:sldId id="355" r:id="rId7"/>
    <p:sldId id="356" r:id="rId8"/>
    <p:sldId id="470" r:id="rId9"/>
    <p:sldId id="332" r:id="rId10"/>
    <p:sldId id="440" r:id="rId11"/>
    <p:sldId id="330" r:id="rId12"/>
    <p:sldId id="336" r:id="rId13"/>
    <p:sldId id="388" r:id="rId14"/>
    <p:sldId id="320" r:id="rId15"/>
    <p:sldId id="308" r:id="rId16"/>
    <p:sldId id="452" r:id="rId17"/>
    <p:sldId id="391" r:id="rId18"/>
    <p:sldId id="386" r:id="rId19"/>
    <p:sldId id="471" r:id="rId20"/>
    <p:sldId id="408" r:id="rId21"/>
    <p:sldId id="348" r:id="rId22"/>
    <p:sldId id="437" r:id="rId23"/>
    <p:sldId id="442" r:id="rId24"/>
    <p:sldId id="443" r:id="rId25"/>
    <p:sldId id="444" r:id="rId26"/>
    <p:sldId id="290" r:id="rId27"/>
    <p:sldId id="393" r:id="rId28"/>
    <p:sldId id="385" r:id="rId29"/>
    <p:sldId id="411" r:id="rId30"/>
    <p:sldId id="410" r:id="rId31"/>
    <p:sldId id="409" r:id="rId32"/>
    <p:sldId id="392" r:id="rId33"/>
    <p:sldId id="351" r:id="rId34"/>
    <p:sldId id="412" r:id="rId35"/>
    <p:sldId id="414" r:id="rId36"/>
    <p:sldId id="413" r:id="rId37"/>
    <p:sldId id="378" r:id="rId38"/>
    <p:sldId id="459" r:id="rId39"/>
    <p:sldId id="460" r:id="rId40"/>
    <p:sldId id="461" r:id="rId41"/>
    <p:sldId id="454" r:id="rId42"/>
    <p:sldId id="381" r:id="rId43"/>
    <p:sldId id="462" r:id="rId44"/>
    <p:sldId id="468" r:id="rId45"/>
    <p:sldId id="464" r:id="rId46"/>
    <p:sldId id="456" r:id="rId47"/>
    <p:sldId id="418" r:id="rId48"/>
    <p:sldId id="465" r:id="rId49"/>
    <p:sldId id="466" r:id="rId50"/>
    <p:sldId id="469" r:id="rId51"/>
    <p:sldId id="467" r:id="rId52"/>
    <p:sldId id="455" r:id="rId53"/>
    <p:sldId id="457" r:id="rId54"/>
    <p:sldId id="415" r:id="rId55"/>
    <p:sldId id="427" r:id="rId56"/>
    <p:sldId id="431" r:id="rId57"/>
    <p:sldId id="416" r:id="rId58"/>
    <p:sldId id="432" r:id="rId59"/>
    <p:sldId id="433" r:id="rId60"/>
    <p:sldId id="434" r:id="rId61"/>
    <p:sldId id="435" r:id="rId62"/>
    <p:sldId id="360" r:id="rId63"/>
    <p:sldId id="357" r:id="rId64"/>
    <p:sldId id="422" r:id="rId65"/>
    <p:sldId id="358" r:id="rId66"/>
    <p:sldId id="359" r:id="rId67"/>
    <p:sldId id="424" r:id="rId68"/>
    <p:sldId id="445" r:id="rId69"/>
    <p:sldId id="446" r:id="rId70"/>
    <p:sldId id="447" r:id="rId71"/>
    <p:sldId id="448" r:id="rId72"/>
    <p:sldId id="365" r:id="rId73"/>
    <p:sldId id="366" r:id="rId74"/>
    <p:sldId id="450" r:id="rId75"/>
    <p:sldId id="451" r:id="rId76"/>
    <p:sldId id="367" r:id="rId77"/>
    <p:sldId id="368" r:id="rId78"/>
    <p:sldId id="369" r:id="rId79"/>
    <p:sldId id="373" r:id="rId80"/>
    <p:sldId id="370" r:id="rId81"/>
    <p:sldId id="371" r:id="rId82"/>
    <p:sldId id="372" r:id="rId83"/>
    <p:sldId id="374" r:id="rId84"/>
    <p:sldId id="425" r:id="rId85"/>
    <p:sldId id="426" r:id="rId86"/>
    <p:sldId id="436" r:id="rId87"/>
    <p:sldId id="375" r:id="rId88"/>
    <p:sldId id="376" r:id="rId89"/>
    <p:sldId id="362" r:id="rId90"/>
    <p:sldId id="473" r:id="rId91"/>
    <p:sldId id="604" r:id="rId92"/>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1E6A1B8-A4EC-33D4-45E4-957517B2B6C4}" name="Direct Taxes Committee - ICAI" initials="DTCI" userId="S::dtc@icai.in::4a91b861-3edf-4084-bbfd-593ead27ff3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C6E"/>
    <a:srgbClr val="EF7F1A"/>
    <a:srgbClr val="1B3F90"/>
    <a:srgbClr val="0C8EB9"/>
    <a:srgbClr val="FFFFFF"/>
    <a:srgbClr val="DEDEDE"/>
    <a:srgbClr val="B7FAFF"/>
    <a:srgbClr val="00B3C2"/>
    <a:srgbClr val="0B6AA4"/>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89272" autoAdjust="0"/>
  </p:normalViewPr>
  <p:slideViewPr>
    <p:cSldViewPr snapToGrid="0">
      <p:cViewPr varScale="1">
        <p:scale>
          <a:sx n="99" d="100"/>
          <a:sy n="99" d="100"/>
        </p:scale>
        <p:origin x="104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D857F685-7835-432E-BBB9-443EFCAD71BB}" type="datetimeFigureOut">
              <a:rPr lang="en-US" smtClean="0"/>
              <a:t>5/2/2026</a:t>
            </a:fld>
            <a:endParaRPr lang="en-US"/>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F4807FF6-AE0F-41E1-86DA-721FF00EB724}" type="slidenum">
              <a:rPr lang="en-US" smtClean="0"/>
              <a:t>‹#›</a:t>
            </a:fld>
            <a:endParaRPr lang="en-US"/>
          </a:p>
        </p:txBody>
      </p:sp>
    </p:spTree>
    <p:extLst>
      <p:ext uri="{BB962C8B-B14F-4D97-AF65-F5344CB8AC3E}">
        <p14:creationId xmlns:p14="http://schemas.microsoft.com/office/powerpoint/2010/main" val="2854016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11"/>
          </p:nvPr>
        </p:nvSpPr>
        <p:spPr>
          <a:xfrm>
            <a:off x="3884027" y="8684926"/>
            <a:ext cx="2972421" cy="457513"/>
          </a:xfrm>
          <a:prstGeom prst="rect">
            <a:avLst/>
          </a:prstGeom>
        </p:spPr>
        <p:txBody>
          <a:bodyPr lIns="89730" tIns="44865" rIns="89730" bIns="44865"/>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4820EBE1-04DB-4110-8ADD-AF0BB8E7F98B}" type="slidenum">
              <a:rPr kumimoji="0" lang="en-US" sz="1867"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867"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05407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F4807FF6-AE0F-41E1-86DA-721FF00EB724}" type="slidenum">
              <a:rPr lang="en-US" smtClean="0"/>
              <a:t>22</a:t>
            </a:fld>
            <a:endParaRPr lang="en-US"/>
          </a:p>
        </p:txBody>
      </p:sp>
    </p:spTree>
    <p:extLst>
      <p:ext uri="{BB962C8B-B14F-4D97-AF65-F5344CB8AC3E}">
        <p14:creationId xmlns:p14="http://schemas.microsoft.com/office/powerpoint/2010/main" val="1031347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F4807FF6-AE0F-41E1-86DA-721FF00EB724}" type="slidenum">
              <a:rPr lang="en-US" smtClean="0"/>
              <a:t>23</a:t>
            </a:fld>
            <a:endParaRPr lang="en-US"/>
          </a:p>
        </p:txBody>
      </p:sp>
    </p:spTree>
    <p:extLst>
      <p:ext uri="{BB962C8B-B14F-4D97-AF65-F5344CB8AC3E}">
        <p14:creationId xmlns:p14="http://schemas.microsoft.com/office/powerpoint/2010/main" val="45098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F4807FF6-AE0F-41E1-86DA-721FF00EB724}" type="slidenum">
              <a:rPr lang="en-US" smtClean="0"/>
              <a:t>24</a:t>
            </a:fld>
            <a:endParaRPr lang="en-US"/>
          </a:p>
        </p:txBody>
      </p:sp>
    </p:spTree>
    <p:extLst>
      <p:ext uri="{BB962C8B-B14F-4D97-AF65-F5344CB8AC3E}">
        <p14:creationId xmlns:p14="http://schemas.microsoft.com/office/powerpoint/2010/main" val="525853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F4807FF6-AE0F-41E1-86DA-721FF00EB724}" type="slidenum">
              <a:rPr lang="en-US" smtClean="0"/>
              <a:t>25</a:t>
            </a:fld>
            <a:endParaRPr lang="en-US"/>
          </a:p>
        </p:txBody>
      </p:sp>
    </p:spTree>
    <p:extLst>
      <p:ext uri="{BB962C8B-B14F-4D97-AF65-F5344CB8AC3E}">
        <p14:creationId xmlns:p14="http://schemas.microsoft.com/office/powerpoint/2010/main" val="1660644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807FF6-AE0F-41E1-86DA-721FF00EB724}" type="slidenum">
              <a:rPr lang="en-US" smtClean="0"/>
              <a:t>26</a:t>
            </a:fld>
            <a:endParaRPr lang="en-US"/>
          </a:p>
        </p:txBody>
      </p:sp>
    </p:spTree>
    <p:extLst>
      <p:ext uri="{BB962C8B-B14F-4D97-AF65-F5344CB8AC3E}">
        <p14:creationId xmlns:p14="http://schemas.microsoft.com/office/powerpoint/2010/main" val="2885293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B3215-CAA6-4831-B299-B980618506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33AB17AB-FEF7-4D3E-A48A-33A7C07A5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57BB4075-1675-4EE7-97E6-47DDAFF98068}"/>
              </a:ext>
            </a:extLst>
          </p:cNvPr>
          <p:cNvSpPr>
            <a:spLocks noGrp="1"/>
          </p:cNvSpPr>
          <p:nvPr>
            <p:ph type="dt" sz="half" idx="10"/>
          </p:nvPr>
        </p:nvSpPr>
        <p:spPr/>
        <p:txBody>
          <a:bodyPr/>
          <a:lstStyle/>
          <a:p>
            <a:fld id="{AB35A0EE-DBFC-4F40-A9E1-8050C3E8DC95}" type="datetime1">
              <a:rPr lang="en-IN" smtClean="0"/>
              <a:t>02-05-2026</a:t>
            </a:fld>
            <a:endParaRPr lang="en-IN"/>
          </a:p>
        </p:txBody>
      </p:sp>
      <p:sp>
        <p:nvSpPr>
          <p:cNvPr id="5" name="Footer Placeholder 4">
            <a:extLst>
              <a:ext uri="{FF2B5EF4-FFF2-40B4-BE49-F238E27FC236}">
                <a16:creationId xmlns:a16="http://schemas.microsoft.com/office/drawing/2014/main" id="{9F07A224-3E08-488D-8A73-58D30075F38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5265FDE-48F4-4D9B-A9D1-5D4852E970C3}"/>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448549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80E4F-C261-4487-884A-D64AE545742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367A64D-2EFE-4E35-A515-875929443B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1031281-60FF-4887-B8BE-1E649989A489}"/>
              </a:ext>
            </a:extLst>
          </p:cNvPr>
          <p:cNvSpPr>
            <a:spLocks noGrp="1"/>
          </p:cNvSpPr>
          <p:nvPr>
            <p:ph type="dt" sz="half" idx="10"/>
          </p:nvPr>
        </p:nvSpPr>
        <p:spPr/>
        <p:txBody>
          <a:bodyPr/>
          <a:lstStyle/>
          <a:p>
            <a:fld id="{606269F9-7EAE-4561-8060-A30596C3464E}" type="datetime1">
              <a:rPr lang="en-IN" smtClean="0"/>
              <a:t>02-05-2026</a:t>
            </a:fld>
            <a:endParaRPr lang="en-IN"/>
          </a:p>
        </p:txBody>
      </p:sp>
      <p:sp>
        <p:nvSpPr>
          <p:cNvPr id="5" name="Footer Placeholder 4">
            <a:extLst>
              <a:ext uri="{FF2B5EF4-FFF2-40B4-BE49-F238E27FC236}">
                <a16:creationId xmlns:a16="http://schemas.microsoft.com/office/drawing/2014/main" id="{9A2321A1-D93B-4588-BD3F-86A302C59D2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E8811D6-473E-4D3B-958A-0F3B7FD4C9E2}"/>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823764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A5CE5D-443C-4A74-B693-433E2BE4143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B91AE0E1-EBC2-4CE1-A8D1-A57F1A7586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D4D2419-8FE2-4A49-ADCB-F7E6B0C50A80}"/>
              </a:ext>
            </a:extLst>
          </p:cNvPr>
          <p:cNvSpPr>
            <a:spLocks noGrp="1"/>
          </p:cNvSpPr>
          <p:nvPr>
            <p:ph type="dt" sz="half" idx="10"/>
          </p:nvPr>
        </p:nvSpPr>
        <p:spPr/>
        <p:txBody>
          <a:bodyPr/>
          <a:lstStyle/>
          <a:p>
            <a:fld id="{6666CAD0-9944-4883-9567-68056F975F71}" type="datetime1">
              <a:rPr lang="en-IN" smtClean="0"/>
              <a:t>02-05-2026</a:t>
            </a:fld>
            <a:endParaRPr lang="en-IN"/>
          </a:p>
        </p:txBody>
      </p:sp>
      <p:sp>
        <p:nvSpPr>
          <p:cNvPr id="5" name="Footer Placeholder 4">
            <a:extLst>
              <a:ext uri="{FF2B5EF4-FFF2-40B4-BE49-F238E27FC236}">
                <a16:creationId xmlns:a16="http://schemas.microsoft.com/office/drawing/2014/main" id="{E2B8B6C8-2B90-4485-A07B-F68297355B6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58E263E-DDF3-4D72-B92A-2828100D5D59}"/>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4265349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047BB-51D9-45E7-BE4E-07A08BA5DF9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6DDFAAC-2CA8-4201-AC09-6812B0E172F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A494E05-5613-4B36-8011-BAA51091D0A7}"/>
              </a:ext>
            </a:extLst>
          </p:cNvPr>
          <p:cNvSpPr>
            <a:spLocks noGrp="1"/>
          </p:cNvSpPr>
          <p:nvPr>
            <p:ph type="dt" sz="half" idx="10"/>
          </p:nvPr>
        </p:nvSpPr>
        <p:spPr/>
        <p:txBody>
          <a:bodyPr/>
          <a:lstStyle/>
          <a:p>
            <a:fld id="{5AF2974F-E0A0-4614-ACEA-F557FA4D0053}" type="datetime1">
              <a:rPr lang="en-IN" smtClean="0"/>
              <a:t>02-05-2026</a:t>
            </a:fld>
            <a:endParaRPr lang="en-IN"/>
          </a:p>
        </p:txBody>
      </p:sp>
      <p:sp>
        <p:nvSpPr>
          <p:cNvPr id="5" name="Footer Placeholder 4">
            <a:extLst>
              <a:ext uri="{FF2B5EF4-FFF2-40B4-BE49-F238E27FC236}">
                <a16:creationId xmlns:a16="http://schemas.microsoft.com/office/drawing/2014/main" id="{68EAD38C-F345-4067-B192-6E45EB942B9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0B4A55F-992B-4A85-9900-0460602A579E}"/>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307117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4E29A-F5CB-4CE6-88C6-D5DFAAB08EF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DF6A70B6-600C-4844-BF01-000B3B3968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7918FE-890B-453F-85EB-88DDD89522C1}"/>
              </a:ext>
            </a:extLst>
          </p:cNvPr>
          <p:cNvSpPr>
            <a:spLocks noGrp="1"/>
          </p:cNvSpPr>
          <p:nvPr>
            <p:ph type="dt" sz="half" idx="10"/>
          </p:nvPr>
        </p:nvSpPr>
        <p:spPr/>
        <p:txBody>
          <a:bodyPr/>
          <a:lstStyle/>
          <a:p>
            <a:fld id="{2B4EFEC4-1B4E-4CF4-9622-C9F4BAF17E96}" type="datetime1">
              <a:rPr lang="en-IN" smtClean="0"/>
              <a:t>02-05-2026</a:t>
            </a:fld>
            <a:endParaRPr lang="en-IN"/>
          </a:p>
        </p:txBody>
      </p:sp>
      <p:sp>
        <p:nvSpPr>
          <p:cNvPr id="5" name="Footer Placeholder 4">
            <a:extLst>
              <a:ext uri="{FF2B5EF4-FFF2-40B4-BE49-F238E27FC236}">
                <a16:creationId xmlns:a16="http://schemas.microsoft.com/office/drawing/2014/main" id="{CD9D53E4-861D-426A-98D6-DC19A806DF3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27D78A2-FC6F-4251-B26E-86EF58027AC6}"/>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8697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428B0-62B3-4768-81FF-3652A26B6E0F}"/>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58D4D7A-D1B4-43A9-B407-350D76FC15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A4290EF-30E5-4DE6-BC6D-7137FC023A1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251DEBF4-5C34-46D4-9AC6-A056241B330D}"/>
              </a:ext>
            </a:extLst>
          </p:cNvPr>
          <p:cNvSpPr>
            <a:spLocks noGrp="1"/>
          </p:cNvSpPr>
          <p:nvPr>
            <p:ph type="dt" sz="half" idx="10"/>
          </p:nvPr>
        </p:nvSpPr>
        <p:spPr/>
        <p:txBody>
          <a:bodyPr/>
          <a:lstStyle/>
          <a:p>
            <a:fld id="{5A6BBB96-9763-4F40-85D2-DBE74686FD25}" type="datetime1">
              <a:rPr lang="en-IN" smtClean="0"/>
              <a:t>02-05-2026</a:t>
            </a:fld>
            <a:endParaRPr lang="en-IN"/>
          </a:p>
        </p:txBody>
      </p:sp>
      <p:sp>
        <p:nvSpPr>
          <p:cNvPr id="6" name="Footer Placeholder 5">
            <a:extLst>
              <a:ext uri="{FF2B5EF4-FFF2-40B4-BE49-F238E27FC236}">
                <a16:creationId xmlns:a16="http://schemas.microsoft.com/office/drawing/2014/main" id="{AC364FAE-206B-4113-A9FD-4ABFC28C099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697D0FD-B63C-490E-AB73-9CF28350B7C6}"/>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332031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B4C93-E2CE-46B7-B40C-AA88547A19F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2E68AB1-8601-4DE0-8657-DBF028ABDA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8399D0-3032-4B01-907B-43ED7ED06F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2125EE22-A198-41E2-8B69-735EBA545D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0B7F0A5-2C83-4B6E-9AA9-04EC4366991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B5EDE1AC-E036-48C0-9CAF-0F6B6FFD5488}"/>
              </a:ext>
            </a:extLst>
          </p:cNvPr>
          <p:cNvSpPr>
            <a:spLocks noGrp="1"/>
          </p:cNvSpPr>
          <p:nvPr>
            <p:ph type="dt" sz="half" idx="10"/>
          </p:nvPr>
        </p:nvSpPr>
        <p:spPr/>
        <p:txBody>
          <a:bodyPr/>
          <a:lstStyle/>
          <a:p>
            <a:fld id="{FE50CA41-D2FE-4909-B386-4FEDD45117B1}" type="datetime1">
              <a:rPr lang="en-IN" smtClean="0"/>
              <a:t>02-05-2026</a:t>
            </a:fld>
            <a:endParaRPr lang="en-IN"/>
          </a:p>
        </p:txBody>
      </p:sp>
      <p:sp>
        <p:nvSpPr>
          <p:cNvPr id="8" name="Footer Placeholder 7">
            <a:extLst>
              <a:ext uri="{FF2B5EF4-FFF2-40B4-BE49-F238E27FC236}">
                <a16:creationId xmlns:a16="http://schemas.microsoft.com/office/drawing/2014/main" id="{8C6EAB5F-2D5F-4146-B2E1-FBBCD95AEEE0}"/>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D9CC67B-F1ED-48A6-B6BD-CE936E5DECD0}"/>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3285235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D92D-65F1-4617-ACBD-80DBA32150B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705AC5C-477C-4F1B-82CC-89115ECE48C4}"/>
              </a:ext>
            </a:extLst>
          </p:cNvPr>
          <p:cNvSpPr>
            <a:spLocks noGrp="1"/>
          </p:cNvSpPr>
          <p:nvPr>
            <p:ph type="dt" sz="half" idx="10"/>
          </p:nvPr>
        </p:nvSpPr>
        <p:spPr/>
        <p:txBody>
          <a:bodyPr/>
          <a:lstStyle/>
          <a:p>
            <a:fld id="{86B82B92-B381-4663-925A-9B6D78B65AC6}" type="datetime1">
              <a:rPr lang="en-IN" smtClean="0"/>
              <a:t>02-05-2026</a:t>
            </a:fld>
            <a:endParaRPr lang="en-IN"/>
          </a:p>
        </p:txBody>
      </p:sp>
      <p:sp>
        <p:nvSpPr>
          <p:cNvPr id="4" name="Footer Placeholder 3">
            <a:extLst>
              <a:ext uri="{FF2B5EF4-FFF2-40B4-BE49-F238E27FC236}">
                <a16:creationId xmlns:a16="http://schemas.microsoft.com/office/drawing/2014/main" id="{778A3A1B-99FC-4537-8BD8-6456CED19FC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ACAD7115-6F78-44EC-A285-99F5C4AAAF53}"/>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3014813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140B97-8614-4C67-9E7D-3677894029B7}"/>
              </a:ext>
            </a:extLst>
          </p:cNvPr>
          <p:cNvSpPr>
            <a:spLocks noGrp="1"/>
          </p:cNvSpPr>
          <p:nvPr>
            <p:ph type="dt" sz="half" idx="10"/>
          </p:nvPr>
        </p:nvSpPr>
        <p:spPr/>
        <p:txBody>
          <a:bodyPr/>
          <a:lstStyle/>
          <a:p>
            <a:fld id="{B20F5566-9FE9-4096-B147-263AA64795F3}" type="datetime1">
              <a:rPr lang="en-IN" smtClean="0"/>
              <a:t>02-05-2026</a:t>
            </a:fld>
            <a:endParaRPr lang="en-IN"/>
          </a:p>
        </p:txBody>
      </p:sp>
      <p:sp>
        <p:nvSpPr>
          <p:cNvPr id="3" name="Footer Placeholder 2">
            <a:extLst>
              <a:ext uri="{FF2B5EF4-FFF2-40B4-BE49-F238E27FC236}">
                <a16:creationId xmlns:a16="http://schemas.microsoft.com/office/drawing/2014/main" id="{15D86615-4D14-48FD-A3A9-751EA008E3E8}"/>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84DFCFDA-07C8-494F-AFC0-564DB2C0F7E5}"/>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2014058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FD8A4-A53F-4560-829B-29812F6FAD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BF49D46-A95E-4A6A-8798-4E50C69FD8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E036A83F-DC00-4AAA-A2CD-3E0A25B65A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B2F8AA-9FDC-447F-A2FB-7008275B9B2E}"/>
              </a:ext>
            </a:extLst>
          </p:cNvPr>
          <p:cNvSpPr>
            <a:spLocks noGrp="1"/>
          </p:cNvSpPr>
          <p:nvPr>
            <p:ph type="dt" sz="half" idx="10"/>
          </p:nvPr>
        </p:nvSpPr>
        <p:spPr/>
        <p:txBody>
          <a:bodyPr/>
          <a:lstStyle/>
          <a:p>
            <a:fld id="{F08DEAD1-0DC1-48A8-AF4D-74B8E4D5C6AB}" type="datetime1">
              <a:rPr lang="en-IN" smtClean="0"/>
              <a:t>02-05-2026</a:t>
            </a:fld>
            <a:endParaRPr lang="en-IN"/>
          </a:p>
        </p:txBody>
      </p:sp>
      <p:sp>
        <p:nvSpPr>
          <p:cNvPr id="6" name="Footer Placeholder 5">
            <a:extLst>
              <a:ext uri="{FF2B5EF4-FFF2-40B4-BE49-F238E27FC236}">
                <a16:creationId xmlns:a16="http://schemas.microsoft.com/office/drawing/2014/main" id="{705B2EA8-B045-40A0-95AE-EACC2C23A6B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7AF8280-13AA-4C4E-BCF3-EB0D23895D2D}"/>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3992535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9F21C-AA75-418A-99B7-62A3123D63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C7F92C36-D15C-4629-91B8-66AD0B57ED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EDDEEEA1-E95A-45D2-9D17-1D1F6169A5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2DDB66-9A1C-4165-82CF-BFFD9136B3F8}"/>
              </a:ext>
            </a:extLst>
          </p:cNvPr>
          <p:cNvSpPr>
            <a:spLocks noGrp="1"/>
          </p:cNvSpPr>
          <p:nvPr>
            <p:ph type="dt" sz="half" idx="10"/>
          </p:nvPr>
        </p:nvSpPr>
        <p:spPr/>
        <p:txBody>
          <a:bodyPr/>
          <a:lstStyle/>
          <a:p>
            <a:fld id="{B2739E7B-ED60-45A2-B801-8CAB7BF0DEC0}" type="datetime1">
              <a:rPr lang="en-IN" smtClean="0"/>
              <a:t>02-05-2026</a:t>
            </a:fld>
            <a:endParaRPr lang="en-IN"/>
          </a:p>
        </p:txBody>
      </p:sp>
      <p:sp>
        <p:nvSpPr>
          <p:cNvPr id="6" name="Footer Placeholder 5">
            <a:extLst>
              <a:ext uri="{FF2B5EF4-FFF2-40B4-BE49-F238E27FC236}">
                <a16:creationId xmlns:a16="http://schemas.microsoft.com/office/drawing/2014/main" id="{0E8CEB72-7C57-4127-91B4-9006D89B59D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83DCBF7-65D5-416E-9E31-BFD94FAC96AE}"/>
              </a:ext>
            </a:extLst>
          </p:cNvPr>
          <p:cNvSpPr>
            <a:spLocks noGrp="1"/>
          </p:cNvSpPr>
          <p:nvPr>
            <p:ph type="sldNum" sz="quarter" idx="12"/>
          </p:nvPr>
        </p:nvSpPr>
        <p:spPr/>
        <p:txBody>
          <a:bodyPr/>
          <a:lstStyle/>
          <a:p>
            <a:fld id="{D8DEDE2C-4B76-45A2-849B-157C573EDADC}" type="slidenum">
              <a:rPr lang="en-IN" smtClean="0"/>
              <a:t>‹#›</a:t>
            </a:fld>
            <a:endParaRPr lang="en-IN"/>
          </a:p>
        </p:txBody>
      </p:sp>
    </p:spTree>
    <p:extLst>
      <p:ext uri="{BB962C8B-B14F-4D97-AF65-F5344CB8AC3E}">
        <p14:creationId xmlns:p14="http://schemas.microsoft.com/office/powerpoint/2010/main" val="4257453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36801E-5A3F-421D-8CE8-352DB2BBBE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D25D066-4061-4EDD-B0A0-350E4F3314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10EDA2-77D7-4C6D-AD5B-509637BC5E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00FA6F-0713-44AD-8BE8-8A3BF99062A2}" type="datetime1">
              <a:rPr lang="en-IN" smtClean="0"/>
              <a:t>02-05-2026</a:t>
            </a:fld>
            <a:endParaRPr lang="en-IN"/>
          </a:p>
        </p:txBody>
      </p:sp>
      <p:sp>
        <p:nvSpPr>
          <p:cNvPr id="5" name="Footer Placeholder 4">
            <a:extLst>
              <a:ext uri="{FF2B5EF4-FFF2-40B4-BE49-F238E27FC236}">
                <a16:creationId xmlns:a16="http://schemas.microsoft.com/office/drawing/2014/main" id="{552881B1-46A6-42BC-A94A-C5BBE83122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D298991A-BF28-4DD2-BB23-ECB75E90E9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500" b="1" i="0" baseline="0">
                <a:solidFill>
                  <a:schemeClr val="tx1">
                    <a:tint val="75000"/>
                  </a:schemeClr>
                </a:solidFill>
                <a:latin typeface="Tahoma" panose="020B0604030504040204" pitchFamily="34" charset="0"/>
              </a:defRPr>
            </a:lvl1pPr>
          </a:lstStyle>
          <a:p>
            <a:fld id="{D8DEDE2C-4B76-45A2-849B-157C573EDADC}" type="slidenum">
              <a:rPr lang="en-IN" smtClean="0"/>
              <a:pPr/>
              <a:t>‹#›</a:t>
            </a:fld>
            <a:endParaRPr lang="en-IN" dirty="0"/>
          </a:p>
        </p:txBody>
      </p:sp>
    </p:spTree>
    <p:extLst>
      <p:ext uri="{BB962C8B-B14F-4D97-AF65-F5344CB8AC3E}">
        <p14:creationId xmlns:p14="http://schemas.microsoft.com/office/powerpoint/2010/main" val="1950861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iyush@cndindia.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package" Target="../embeddings/Microsoft_Word_Document.docx"/></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mailto:Tax@12.5%25"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mailto:Tax@12.5%25"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mailto:Tax@12.5%25"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8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35712" y="1847965"/>
            <a:ext cx="11720576" cy="887794"/>
          </a:xfrm>
          <a:prstGeom prst="rect">
            <a:avLst/>
          </a:prstGeom>
          <a:noFill/>
          <a:ln w="28575">
            <a:solidFill>
              <a:schemeClr val="accent6">
                <a:lumMod val="75000"/>
              </a:schemeClr>
            </a:solidFill>
          </a:ln>
        </p:spPr>
        <p:txBody>
          <a:bodyPr wrap="square" lIns="117208" tIns="58604" rIns="117208" bIns="58604"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000" b="1" i="0" u="none" strike="noStrike" kern="0" cap="none" spc="0" normalizeH="0" baseline="0" noProof="0" dirty="0">
                <a:ln>
                  <a:noFill/>
                </a:ln>
                <a:solidFill>
                  <a:srgbClr val="263248">
                    <a:lumMod val="95000"/>
                    <a:lumOff val="5000"/>
                  </a:srgbClr>
                </a:solidFill>
                <a:effectLst/>
                <a:uLnTx/>
                <a:uFillTx/>
                <a:latin typeface="Times New Roman" panose="02020603050405020304" pitchFamily="18" charset="0"/>
                <a:cs typeface="Times New Roman" panose="02020603050405020304" pitchFamily="18" charset="0"/>
                <a:sym typeface="Arial"/>
              </a:rPr>
              <a:t>Taxation </a:t>
            </a:r>
            <a:r>
              <a:rPr kumimoji="0" lang="en-US" sz="5000" b="1" i="0" u="none" strike="noStrike" kern="0" cap="none" spc="0" normalizeH="0" baseline="0" noProof="0">
                <a:ln>
                  <a:noFill/>
                </a:ln>
                <a:solidFill>
                  <a:srgbClr val="263248">
                    <a:lumMod val="95000"/>
                    <a:lumOff val="5000"/>
                  </a:srgbClr>
                </a:solidFill>
                <a:effectLst/>
                <a:uLnTx/>
                <a:uFillTx/>
                <a:latin typeface="Times New Roman" panose="02020603050405020304" pitchFamily="18" charset="0"/>
                <a:cs typeface="Times New Roman" panose="02020603050405020304" pitchFamily="18" charset="0"/>
                <a:sym typeface="Arial"/>
              </a:rPr>
              <a:t>of Partnership Firms </a:t>
            </a:r>
            <a:r>
              <a:rPr kumimoji="0" lang="en-US" sz="5000" b="1" i="0" u="none" strike="noStrike" kern="0" cap="none" spc="0" normalizeH="0" baseline="0" noProof="0" dirty="0">
                <a:ln>
                  <a:noFill/>
                </a:ln>
                <a:solidFill>
                  <a:srgbClr val="263248">
                    <a:lumMod val="95000"/>
                    <a:lumOff val="5000"/>
                  </a:srgbClr>
                </a:solidFill>
                <a:effectLst/>
                <a:uLnTx/>
                <a:uFillTx/>
                <a:latin typeface="Times New Roman" panose="02020603050405020304" pitchFamily="18" charset="0"/>
                <a:cs typeface="Times New Roman" panose="02020603050405020304" pitchFamily="18" charset="0"/>
                <a:sym typeface="Arial"/>
              </a:rPr>
              <a:t>&amp; LLP</a:t>
            </a:r>
          </a:p>
        </p:txBody>
      </p:sp>
      <p:sp>
        <p:nvSpPr>
          <p:cNvPr id="12" name="Content Placeholder 11"/>
          <p:cNvSpPr>
            <a:spLocks noGrp="1"/>
          </p:cNvSpPr>
          <p:nvPr>
            <p:ph idx="1"/>
          </p:nvPr>
        </p:nvSpPr>
        <p:spPr>
          <a:xfrm>
            <a:off x="914399" y="2960914"/>
            <a:ext cx="10652289" cy="3613622"/>
          </a:xfrm>
        </p:spPr>
        <p:txBody>
          <a:bodyPr>
            <a:normAutofit/>
          </a:bodyPr>
          <a:lstStyle/>
          <a:p>
            <a:pPr marL="140649" indent="0" algn="ctr">
              <a:buNone/>
            </a:pPr>
            <a:r>
              <a:rPr lang="en-US" sz="3100" b="1" dirty="0">
                <a:solidFill>
                  <a:schemeClr val="tx1"/>
                </a:solidFill>
                <a:latin typeface="Times New Roman" panose="02020603050405020304" pitchFamily="18" charset="0"/>
                <a:cs typeface="Times New Roman" panose="02020603050405020304" pitchFamily="18" charset="0"/>
              </a:rPr>
              <a:t>CA. PIYUSH</a:t>
            </a:r>
            <a:r>
              <a:rPr lang="en-US" sz="3100" b="1" dirty="0">
                <a:latin typeface="Times New Roman" panose="02020603050405020304" pitchFamily="18" charset="0"/>
                <a:cs typeface="Times New Roman" panose="02020603050405020304" pitchFamily="18" charset="0"/>
              </a:rPr>
              <a:t> S. </a:t>
            </a:r>
            <a:r>
              <a:rPr lang="en-US" sz="3100" b="1" dirty="0">
                <a:solidFill>
                  <a:schemeClr val="tx1"/>
                </a:solidFill>
                <a:latin typeface="Times New Roman" panose="02020603050405020304" pitchFamily="18" charset="0"/>
                <a:cs typeface="Times New Roman" panose="02020603050405020304" pitchFamily="18" charset="0"/>
              </a:rPr>
              <a:t>CHHAJED </a:t>
            </a:r>
          </a:p>
          <a:p>
            <a:pPr marL="140649" indent="0" algn="ctr">
              <a:buNone/>
            </a:pPr>
            <a:r>
              <a:rPr lang="en-US" sz="3100" b="1" dirty="0">
                <a:solidFill>
                  <a:schemeClr val="tx1"/>
                </a:solidFill>
                <a:latin typeface="Times New Roman" panose="02020603050405020304" pitchFamily="18" charset="0"/>
                <a:cs typeface="Times New Roman" panose="02020603050405020304" pitchFamily="18" charset="0"/>
              </a:rPr>
              <a:t>FCA., DISA</a:t>
            </a:r>
          </a:p>
          <a:p>
            <a:pPr marL="140649" indent="0" algn="ctr">
              <a:buNone/>
            </a:pPr>
            <a:r>
              <a:rPr lang="en-US" sz="3100" b="1" dirty="0">
                <a:solidFill>
                  <a:schemeClr val="tx1"/>
                </a:solidFill>
                <a:latin typeface="Times New Roman" panose="02020603050405020304" pitchFamily="18" charset="0"/>
                <a:cs typeface="Times New Roman" panose="02020603050405020304" pitchFamily="18" charset="0"/>
                <a:hlinkClick r:id="rId3"/>
              </a:rPr>
              <a:t>piyush@cndindia.com</a:t>
            </a:r>
            <a:endParaRPr lang="en-US" sz="3100" b="1" dirty="0">
              <a:solidFill>
                <a:schemeClr val="tx1"/>
              </a:solidFill>
              <a:latin typeface="Times New Roman" panose="02020603050405020304" pitchFamily="18" charset="0"/>
              <a:cs typeface="Times New Roman" panose="02020603050405020304" pitchFamily="18" charset="0"/>
            </a:endParaRPr>
          </a:p>
          <a:p>
            <a:pPr marL="140649" indent="0" algn="ctr">
              <a:buNone/>
            </a:pPr>
            <a:r>
              <a:rPr lang="en-US" sz="3100" b="1" dirty="0">
                <a:solidFill>
                  <a:schemeClr val="tx1"/>
                </a:solidFill>
                <a:latin typeface="Times New Roman" panose="02020603050405020304" pitchFamily="18" charset="0"/>
                <a:cs typeface="Times New Roman" panose="02020603050405020304" pitchFamily="18" charset="0"/>
              </a:rPr>
              <a:t>Mob : 9819084820</a:t>
            </a:r>
          </a:p>
        </p:txBody>
      </p:sp>
      <p:sp>
        <p:nvSpPr>
          <p:cNvPr id="3" name="Slide Number Placeholder 2"/>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600" b="1" i="0" u="none" strike="noStrike" kern="0" cap="none" spc="0" normalizeH="0" baseline="0" noProof="0" smtClean="0">
                <a:ln>
                  <a:noFill/>
                </a:ln>
                <a:solidFill>
                  <a:srgbClr val="FFFFFF"/>
                </a:solidFill>
                <a:effectLst/>
                <a:uLnTx/>
                <a:uFillTx/>
                <a:latin typeface="Roboto Condensed"/>
                <a:ea typeface="Roboto Condensed"/>
                <a:cs typeface="Roboto Condensed"/>
                <a:sym typeface="Roboto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 sz="1600" b="1" i="0" u="none" strike="noStrike" kern="0" cap="none" spc="0" normalizeH="0" baseline="0" noProof="0" dirty="0">
              <a:ln>
                <a:noFill/>
              </a:ln>
              <a:solidFill>
                <a:srgbClr val="FFFFFF"/>
              </a:solidFill>
              <a:effectLst/>
              <a:uLnTx/>
              <a:uFillTx/>
              <a:latin typeface="Roboto Condensed"/>
              <a:ea typeface="Roboto Condensed"/>
              <a:cs typeface="Roboto Condensed"/>
              <a:sym typeface="Roboto Condensed"/>
            </a:endParaRPr>
          </a:p>
        </p:txBody>
      </p:sp>
      <p:sp>
        <p:nvSpPr>
          <p:cNvPr id="2" name="Freeform: Shape 1">
            <a:extLst>
              <a:ext uri="{FF2B5EF4-FFF2-40B4-BE49-F238E27FC236}">
                <a16:creationId xmlns:a16="http://schemas.microsoft.com/office/drawing/2014/main" id="{B8AB8EEC-FA13-87C7-DC35-426DECEF85AA}"/>
              </a:ext>
            </a:extLst>
          </p:cNvPr>
          <p:cNvSpPr/>
          <p:nvPr/>
        </p:nvSpPr>
        <p:spPr>
          <a:xfrm flipH="1" flipV="1">
            <a:off x="0" y="6096000"/>
            <a:ext cx="2381250" cy="762000"/>
          </a:xfrm>
          <a:custGeom>
            <a:avLst/>
            <a:gdLst>
              <a:gd name="connsiteX0" fmla="*/ 0 w 2381250"/>
              <a:gd name="connsiteY0" fmla="*/ 0 h 762000"/>
              <a:gd name="connsiteX1" fmla="*/ 2381250 w 2381250"/>
              <a:gd name="connsiteY1" fmla="*/ 0 h 762000"/>
              <a:gd name="connsiteX2" fmla="*/ 2381250 w 2381250"/>
              <a:gd name="connsiteY2" fmla="*/ 762000 h 762000"/>
              <a:gd name="connsiteX3" fmla="*/ 0 w 2381250"/>
              <a:gd name="connsiteY3" fmla="*/ 0 h 762000"/>
            </a:gdLst>
            <a:ahLst/>
            <a:cxnLst>
              <a:cxn ang="0">
                <a:pos x="connsiteX0" y="connsiteY0"/>
              </a:cxn>
              <a:cxn ang="0">
                <a:pos x="connsiteX1" y="connsiteY1"/>
              </a:cxn>
              <a:cxn ang="0">
                <a:pos x="connsiteX2" y="connsiteY2"/>
              </a:cxn>
              <a:cxn ang="0">
                <a:pos x="connsiteX3" y="connsiteY3"/>
              </a:cxn>
            </a:cxnLst>
            <a:rect l="l" t="t" r="r" b="b"/>
            <a:pathLst>
              <a:path w="2381250" h="762000">
                <a:moveTo>
                  <a:pt x="0" y="0"/>
                </a:moveTo>
                <a:lnTo>
                  <a:pt x="2381250" y="0"/>
                </a:lnTo>
                <a:lnTo>
                  <a:pt x="2381250" y="762000"/>
                </a:lnTo>
                <a:lnTo>
                  <a:pt x="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3169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F742-F5FF-5DFF-24B6-0CF78C627F6D}"/>
              </a:ext>
            </a:extLst>
          </p:cNvPr>
          <p:cNvSpPr>
            <a:spLocks noGrp="1"/>
          </p:cNvSpPr>
          <p:nvPr>
            <p:ph type="title"/>
          </p:nvPr>
        </p:nvSpPr>
        <p:spPr>
          <a:xfrm>
            <a:off x="463296" y="273685"/>
            <a:ext cx="10515600" cy="1325563"/>
          </a:xfrm>
        </p:spPr>
        <p:txBody>
          <a:bodyPr>
            <a:norm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Charge of tax in case of a firm [Section 324 of the 2025 Act corresponding to section 167A of the 1961 Act]</a:t>
            </a:r>
            <a:endPar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AA9EB963-857B-EFFF-941D-A5C33E1D7859}"/>
              </a:ext>
            </a:extLst>
          </p:cNvPr>
          <p:cNvSpPr>
            <a:spLocks noGrp="1"/>
          </p:cNvSpPr>
          <p:nvPr>
            <p:ph idx="1"/>
          </p:nvPr>
        </p:nvSpPr>
        <p:spPr>
          <a:xfrm>
            <a:off x="600456" y="1690688"/>
            <a:ext cx="10515600" cy="2642615"/>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In the case of a firm which is assessable as a firm, tax shall be charged on its total income at the rate as specified in any </a:t>
            </a:r>
            <a:r>
              <a:rPr lang="en-US" sz="2000" b="1" dirty="0">
                <a:latin typeface="Tahoma" panose="020B0604030504040204" pitchFamily="34" charset="0"/>
                <a:ea typeface="Tahoma" panose="020B0604030504040204" pitchFamily="34" charset="0"/>
                <a:cs typeface="Tahoma" panose="020B0604030504040204" pitchFamily="34" charset="0"/>
              </a:rPr>
              <a:t>Central Act</a:t>
            </a:r>
            <a:r>
              <a:rPr lang="en-US" sz="2000" dirty="0">
                <a:latin typeface="Tahoma" panose="020B0604030504040204" pitchFamily="34" charset="0"/>
                <a:ea typeface="Tahoma" panose="020B0604030504040204" pitchFamily="34" charset="0"/>
                <a:cs typeface="Tahoma" panose="020B0604030504040204" pitchFamily="34" charset="0"/>
              </a:rPr>
              <a:t> for relevant tax year.</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hlinkClick r:id="rId2" action="ppaction://hlinksldjump"/>
              </a:rPr>
              <a:t>Note-3</a:t>
            </a:r>
            <a:endParaRPr lang="en-US" sz="2000" b="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Section 167A of the 1961 Act  provides that in the case of a firm which is assessable as a firm, tax shall be charged on its total income at the rate as specified in the </a:t>
            </a:r>
            <a:r>
              <a:rPr lang="en-US" sz="2000" b="1" dirty="0">
                <a:latin typeface="Tahoma" panose="020B0604030504040204" pitchFamily="34" charset="0"/>
                <a:ea typeface="Tahoma" panose="020B0604030504040204" pitchFamily="34" charset="0"/>
                <a:cs typeface="Tahoma" panose="020B0604030504040204" pitchFamily="34" charset="0"/>
              </a:rPr>
              <a:t>Finance Act</a:t>
            </a:r>
            <a:r>
              <a:rPr lang="en-US" sz="2000" dirty="0">
                <a:latin typeface="Tahoma" panose="020B0604030504040204" pitchFamily="34" charset="0"/>
                <a:ea typeface="Tahoma" panose="020B0604030504040204" pitchFamily="34" charset="0"/>
                <a:cs typeface="Tahoma" panose="020B0604030504040204" pitchFamily="34" charset="0"/>
              </a:rPr>
              <a:t> of the relevant year.</a:t>
            </a: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C259821A-9E24-64C8-0D3F-D9398D17C340}"/>
              </a:ext>
            </a:extLst>
          </p:cNvPr>
          <p:cNvSpPr>
            <a:spLocks noGrp="1"/>
          </p:cNvSpPr>
          <p:nvPr>
            <p:ph type="sldNum" sz="quarter" idx="12"/>
          </p:nvPr>
        </p:nvSpPr>
        <p:spPr/>
        <p:txBody>
          <a:bodyPr/>
          <a:lstStyle/>
          <a:p>
            <a:fld id="{D8DEDE2C-4B76-45A2-849B-157C573EDADC}" type="slidenum">
              <a:rPr lang="en-IN" smtClean="0"/>
              <a:t>10</a:t>
            </a:fld>
            <a:endParaRPr lang="en-IN"/>
          </a:p>
        </p:txBody>
      </p:sp>
    </p:spTree>
    <p:extLst>
      <p:ext uri="{BB962C8B-B14F-4D97-AF65-F5344CB8AC3E}">
        <p14:creationId xmlns:p14="http://schemas.microsoft.com/office/powerpoint/2010/main" val="1351893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727788" y="477682"/>
            <a:ext cx="10851068" cy="461665"/>
          </a:xfrm>
          <a:prstGeom prst="rect">
            <a:avLst/>
          </a:prstGeom>
          <a:noFill/>
        </p:spPr>
        <p:txBody>
          <a:bodyPr wrap="square">
            <a:sp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Taxability of salary, remuneration received by a partner from a firm</a:t>
            </a:r>
          </a:p>
        </p:txBody>
      </p:sp>
      <p:sp>
        <p:nvSpPr>
          <p:cNvPr id="7" name="TextBox 6">
            <a:extLst>
              <a:ext uri="{FF2B5EF4-FFF2-40B4-BE49-F238E27FC236}">
                <a16:creationId xmlns:a16="http://schemas.microsoft.com/office/drawing/2014/main" id="{D086EA52-7C1B-8221-EDA3-8E96067D35F6}"/>
              </a:ext>
            </a:extLst>
          </p:cNvPr>
          <p:cNvSpPr txBox="1"/>
          <p:nvPr/>
        </p:nvSpPr>
        <p:spPr>
          <a:xfrm>
            <a:off x="619432" y="1652417"/>
            <a:ext cx="10279626" cy="5016758"/>
          </a:xfrm>
          <a:prstGeom prst="rect">
            <a:avLst/>
          </a:prstGeom>
          <a:noFill/>
        </p:spPr>
        <p:txBody>
          <a:bodyPr wrap="square">
            <a:spAutoFit/>
          </a:bodyPr>
          <a:lstStyle/>
          <a:p>
            <a:pPr lvl="1" algn="just"/>
            <a:endParaRPr lang="en-US" sz="2000" b="1" i="0" dirty="0">
              <a:solidFill>
                <a:srgbClr val="333333"/>
              </a:solidFill>
              <a:effectLst/>
              <a:latin typeface="Segoe UI" panose="020B0502040204020203" pitchFamily="34" charset="0"/>
            </a:endParaRPr>
          </a:p>
          <a:p>
            <a:pPr marL="742950" lvl="1" indent="-285750" algn="just">
              <a:spcBef>
                <a:spcPts val="600"/>
              </a:spcBef>
              <a:spcAft>
                <a:spcPts val="600"/>
              </a:spcAft>
              <a:buFont typeface="Wingdings" panose="05000000000000000000" pitchFamily="2" charset="2"/>
              <a:buChar char="§"/>
            </a:pPr>
            <a:r>
              <a:rPr lang="en-US" sz="2000" dirty="0">
                <a:latin typeface="Tahoma" panose="020B0604030504040204" pitchFamily="34" charset="0"/>
              </a:rPr>
              <a:t>Any salary, bonus, commission or remuneration, by whatever name called, due to, or received by, a partner of a firm </a:t>
            </a:r>
            <a:r>
              <a:rPr lang="en-US" sz="2000" b="1" dirty="0">
                <a:latin typeface="Tahoma" panose="020B0604030504040204" pitchFamily="34" charset="0"/>
              </a:rPr>
              <a:t>shall </a:t>
            </a:r>
            <a:r>
              <a:rPr lang="en-US" sz="2000" b="1" u="sng" dirty="0">
                <a:latin typeface="Tahoma" panose="020B0604030504040204" pitchFamily="34" charset="0"/>
              </a:rPr>
              <a:t>not</a:t>
            </a:r>
            <a:r>
              <a:rPr lang="en-US" sz="2000" b="1" dirty="0">
                <a:latin typeface="Tahoma" panose="020B0604030504040204" pitchFamily="34" charset="0"/>
              </a:rPr>
              <a:t> be regarded as salary [Section 15(4)]</a:t>
            </a:r>
            <a:endParaRPr lang="en-US" sz="2000" dirty="0">
              <a:latin typeface="Tahoma" panose="020B0604030504040204" pitchFamily="34" charset="0"/>
            </a:endParaRPr>
          </a:p>
          <a:p>
            <a:pPr marL="742950" lvl="1" indent="-285750" algn="just">
              <a:spcBef>
                <a:spcPts val="600"/>
              </a:spcBef>
              <a:spcAft>
                <a:spcPts val="600"/>
              </a:spcAft>
              <a:buFont typeface="Wingdings" panose="05000000000000000000" pitchFamily="2" charset="2"/>
              <a:buChar char="§"/>
            </a:pPr>
            <a:endParaRPr lang="en-US" sz="2000" dirty="0">
              <a:latin typeface="Tahoma" panose="020B0604030504040204" pitchFamily="34" charset="0"/>
            </a:endParaRPr>
          </a:p>
          <a:p>
            <a:pPr marL="742950" lvl="1" indent="-285750" algn="just">
              <a:spcBef>
                <a:spcPts val="600"/>
              </a:spcBef>
              <a:spcAft>
                <a:spcPts val="600"/>
              </a:spcAft>
              <a:buFont typeface="Wingdings" panose="05000000000000000000" pitchFamily="2" charset="2"/>
              <a:buChar char="§"/>
            </a:pPr>
            <a:r>
              <a:rPr lang="en-US" sz="2000" dirty="0">
                <a:latin typeface="Tahoma" panose="020B0604030504040204" pitchFamily="34" charset="0"/>
              </a:rPr>
              <a:t>Any interest, salary, bonus, commission or remuneration, by whatever name called, which is due to, or received by, a partner of a firm from such firm to the extent </a:t>
            </a:r>
            <a:r>
              <a:rPr lang="en-US" sz="2000" b="1" dirty="0">
                <a:latin typeface="Tahoma" panose="020B0604030504040204" pitchFamily="34" charset="0"/>
              </a:rPr>
              <a:t>allowed under section 35(e) </a:t>
            </a:r>
            <a:r>
              <a:rPr lang="en-US" sz="2000" dirty="0">
                <a:latin typeface="Tahoma" panose="020B0604030504040204" pitchFamily="34" charset="0"/>
              </a:rPr>
              <a:t>as a deduction in computing the income of the firm will be </a:t>
            </a:r>
            <a:r>
              <a:rPr lang="en-US" sz="2000" b="1" u="sng" dirty="0">
                <a:latin typeface="Tahoma" panose="020B0604030504040204" pitchFamily="34" charset="0"/>
              </a:rPr>
              <a:t>chargeable to tax in the hands of the partner under the head “Profits and gains of business or profession</a:t>
            </a:r>
            <a:r>
              <a:rPr lang="en-US" sz="2000" dirty="0">
                <a:latin typeface="Tahoma" panose="020B0604030504040204" pitchFamily="34" charset="0"/>
              </a:rPr>
              <a:t>” </a:t>
            </a:r>
            <a:r>
              <a:rPr lang="en-US" sz="2000" b="1" dirty="0">
                <a:latin typeface="Tahoma" panose="020B0604030504040204" pitchFamily="34" charset="0"/>
              </a:rPr>
              <a:t>[Section 26(2)(g)]</a:t>
            </a:r>
          </a:p>
          <a:p>
            <a:pPr marL="742950" lvl="1" indent="-285750" algn="just">
              <a:spcBef>
                <a:spcPts val="600"/>
              </a:spcBef>
              <a:spcAft>
                <a:spcPts val="600"/>
              </a:spcAft>
              <a:buFont typeface="Wingdings" panose="05000000000000000000" pitchFamily="2" charset="2"/>
              <a:buChar char="§"/>
            </a:pPr>
            <a:endParaRPr lang="en-US" sz="2000" dirty="0">
              <a:latin typeface="Tahoma" panose="020B0604030504040204" pitchFamily="34" charset="0"/>
            </a:endParaRPr>
          </a:p>
          <a:p>
            <a:pPr lvl="1" algn="just"/>
            <a:endParaRPr lang="en-US" sz="2000" dirty="0">
              <a:latin typeface="Tahoma" panose="020B0604030504040204" pitchFamily="34" charset="0"/>
            </a:endParaRPr>
          </a:p>
          <a:p>
            <a:pPr lvl="1" algn="just"/>
            <a:endParaRPr lang="en-US" sz="2000" dirty="0">
              <a:latin typeface="Tahoma" panose="020B0604030504040204" pitchFamily="34" charset="0"/>
            </a:endParaRPr>
          </a:p>
          <a:p>
            <a:pPr lvl="1" algn="just"/>
            <a:endParaRPr lang="en-US" sz="2000" dirty="0">
              <a:solidFill>
                <a:srgbClr val="333333"/>
              </a:solidFill>
              <a:latin typeface="Segoe UI" panose="020B0502040204020203" pitchFamily="34" charset="0"/>
            </a:endParaRPr>
          </a:p>
        </p:txBody>
      </p:sp>
      <p:sp>
        <p:nvSpPr>
          <p:cNvPr id="2" name="Slide Number Placeholder 1">
            <a:extLst>
              <a:ext uri="{FF2B5EF4-FFF2-40B4-BE49-F238E27FC236}">
                <a16:creationId xmlns:a16="http://schemas.microsoft.com/office/drawing/2014/main" id="{424FD7F1-5F83-6241-8E45-2CAFC10BC05D}"/>
              </a:ext>
            </a:extLst>
          </p:cNvPr>
          <p:cNvSpPr>
            <a:spLocks noGrp="1"/>
          </p:cNvSpPr>
          <p:nvPr>
            <p:ph type="sldNum" sz="quarter" idx="12"/>
          </p:nvPr>
        </p:nvSpPr>
        <p:spPr/>
        <p:txBody>
          <a:bodyPr/>
          <a:lstStyle/>
          <a:p>
            <a:fld id="{D8DEDE2C-4B76-45A2-849B-157C573EDADC}" type="slidenum">
              <a:rPr lang="en-IN" smtClean="0"/>
              <a:t>11</a:t>
            </a:fld>
            <a:endParaRPr lang="en-IN"/>
          </a:p>
        </p:txBody>
      </p:sp>
    </p:spTree>
    <p:extLst>
      <p:ext uri="{BB962C8B-B14F-4D97-AF65-F5344CB8AC3E}">
        <p14:creationId xmlns:p14="http://schemas.microsoft.com/office/powerpoint/2010/main" val="1274275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5999B-8EFD-228D-E0CB-ED4A2D9C3B91}"/>
              </a:ext>
            </a:extLst>
          </p:cNvPr>
          <p:cNvSpPr>
            <a:spLocks noGrp="1"/>
          </p:cNvSpPr>
          <p:nvPr>
            <p:ph type="title"/>
          </p:nvPr>
        </p:nvSpPr>
        <p:spPr>
          <a:xfrm>
            <a:off x="838199" y="447367"/>
            <a:ext cx="10515600" cy="953729"/>
          </a:xfrm>
        </p:spPr>
        <p:txBody>
          <a:bodyPr>
            <a:noAutofit/>
          </a:bodyPr>
          <a:lstStyle/>
          <a:p>
            <a:pPr lvl="0" algn="just">
              <a:lnSpc>
                <a:spcPct val="100000"/>
              </a:lnSpc>
              <a:spcBef>
                <a:spcPts val="0"/>
              </a:spcBef>
              <a:defRPr/>
            </a:pPr>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Remuneration to partner not deductible in computation of income of firm in certain circumstances [Section 35(e) of the 2025 Act corresponding to section 40(b) of the 1961 Act] </a:t>
            </a:r>
          </a:p>
        </p:txBody>
      </p:sp>
      <p:sp>
        <p:nvSpPr>
          <p:cNvPr id="3" name="Content Placeholder 2">
            <a:extLst>
              <a:ext uri="{FF2B5EF4-FFF2-40B4-BE49-F238E27FC236}">
                <a16:creationId xmlns:a16="http://schemas.microsoft.com/office/drawing/2014/main" id="{1DBB3A8C-1471-35BC-8F97-0352591B589E}"/>
              </a:ext>
            </a:extLst>
          </p:cNvPr>
          <p:cNvSpPr>
            <a:spLocks noGrp="1"/>
          </p:cNvSpPr>
          <p:nvPr>
            <p:ph idx="1"/>
          </p:nvPr>
        </p:nvSpPr>
        <p:spPr>
          <a:xfrm>
            <a:off x="644310" y="1597740"/>
            <a:ext cx="10371161" cy="4611036"/>
          </a:xfrm>
        </p:spPr>
        <p:txBody>
          <a:bodyPr>
            <a:normAutofit fontScale="92500" lnSpcReduction="20000"/>
          </a:bodyPr>
          <a:lstStyle/>
          <a:p>
            <a:pPr marL="457200" lvl="1" indent="0" algn="just">
              <a:lnSpc>
                <a:spcPct val="120000"/>
              </a:lnSpc>
              <a:spcBef>
                <a:spcPts val="600"/>
              </a:spcBef>
              <a:spcAft>
                <a:spcPts val="600"/>
              </a:spcAft>
              <a:buNone/>
            </a:pPr>
            <a:r>
              <a:rPr lang="en-US" sz="2000" b="1" u="sng" dirty="0">
                <a:latin typeface="Tahoma" panose="020B0604030504040204" pitchFamily="34" charset="0"/>
              </a:rPr>
              <a:t>Irrespective of any other provision of Chapter IV-D</a:t>
            </a:r>
            <a:r>
              <a:rPr lang="en-US" sz="2000" dirty="0">
                <a:latin typeface="Tahoma" panose="020B0604030504040204" pitchFamily="34" charset="0"/>
              </a:rPr>
              <a:t>, the following amounts shall not be allowed as deduction in computing the income chargeable under the head “Profits and gains of business or profession”:— </a:t>
            </a:r>
          </a:p>
          <a:p>
            <a:pPr marL="457200" lvl="1" indent="0" algn="just">
              <a:lnSpc>
                <a:spcPct val="120000"/>
              </a:lnSpc>
              <a:spcBef>
                <a:spcPts val="600"/>
              </a:spcBef>
              <a:spcAft>
                <a:spcPts val="600"/>
              </a:spcAft>
              <a:buNone/>
            </a:pPr>
            <a:r>
              <a:rPr lang="en-US" sz="2000" dirty="0">
                <a:latin typeface="Tahoma" panose="020B0604030504040204" pitchFamily="34" charset="0"/>
              </a:rPr>
              <a:t>the expenditure incurred by a firm, assessable as such–– </a:t>
            </a:r>
          </a:p>
          <a:p>
            <a:pPr marL="971550" lvl="1" indent="-514350" algn="just">
              <a:lnSpc>
                <a:spcPct val="120000"/>
              </a:lnSpc>
              <a:spcBef>
                <a:spcPts val="600"/>
              </a:spcBef>
              <a:spcAft>
                <a:spcPts val="600"/>
              </a:spcAft>
              <a:buAutoNum type="romanLcParenBoth"/>
            </a:pPr>
            <a:r>
              <a:rPr lang="en-US" sz="2000" dirty="0">
                <a:latin typeface="Tahoma" panose="020B0604030504040204" pitchFamily="34" charset="0"/>
              </a:rPr>
              <a:t>in the nature of salary, bonus, commission or remuneration, by whatever name called to a partner, </a:t>
            </a:r>
            <a:r>
              <a:rPr lang="en-US" sz="2000" b="1" u="sng" dirty="0">
                <a:latin typeface="Tahoma" panose="020B0604030504040204" pitchFamily="34" charset="0"/>
              </a:rPr>
              <a:t>who is not a working partner</a:t>
            </a:r>
            <a:r>
              <a:rPr lang="en-US" sz="2000" b="1" dirty="0">
                <a:latin typeface="Tahoma" panose="020B0604030504040204" pitchFamily="34" charset="0"/>
              </a:rPr>
              <a:t>;</a:t>
            </a:r>
            <a:r>
              <a:rPr lang="en-US" sz="2000" dirty="0">
                <a:latin typeface="Tahoma" panose="020B0604030504040204" pitchFamily="34" charset="0"/>
              </a:rPr>
              <a:t> or </a:t>
            </a:r>
          </a:p>
          <a:p>
            <a:pPr marL="914400" lvl="2" indent="-457200" algn="just">
              <a:lnSpc>
                <a:spcPct val="120000"/>
              </a:lnSpc>
              <a:spcBef>
                <a:spcPts val="600"/>
              </a:spcBef>
              <a:spcAft>
                <a:spcPts val="600"/>
              </a:spcAft>
              <a:buNone/>
            </a:pPr>
            <a:r>
              <a:rPr lang="en-US" sz="1600" dirty="0">
                <a:latin typeface="Tahoma" panose="020B0604030504040204" pitchFamily="34" charset="0"/>
              </a:rPr>
              <a:t>(ii)      </a:t>
            </a:r>
            <a:r>
              <a:rPr lang="en-US" sz="1900" dirty="0">
                <a:latin typeface="Tahoma" panose="020B0604030504040204" pitchFamily="34" charset="0"/>
              </a:rPr>
              <a:t>on the </a:t>
            </a:r>
            <a:r>
              <a:rPr lang="en-US" sz="1900" b="1" dirty="0">
                <a:latin typeface="Tahoma" panose="020B0604030504040204" pitchFamily="34" charset="0"/>
              </a:rPr>
              <a:t>remuneration to a working partner, and interest to any partner</a:t>
            </a:r>
            <a:r>
              <a:rPr lang="en-US" sz="1900" dirty="0">
                <a:latin typeface="Tahoma" panose="020B0604030504040204" pitchFamily="34" charset="0"/>
              </a:rPr>
              <a:t>, if it is–</a:t>
            </a:r>
          </a:p>
          <a:p>
            <a:pPr lvl="2" algn="just">
              <a:lnSpc>
                <a:spcPct val="120000"/>
              </a:lnSpc>
              <a:spcBef>
                <a:spcPts val="600"/>
              </a:spcBef>
              <a:spcAft>
                <a:spcPts val="600"/>
              </a:spcAft>
              <a:buFont typeface="Wingdings" panose="05000000000000000000" pitchFamily="2" charset="2"/>
              <a:buChar char="§"/>
            </a:pPr>
            <a:r>
              <a:rPr lang="en-US" sz="1900" b="1" u="sng" dirty="0">
                <a:latin typeface="Tahoma" panose="020B0604030504040204" pitchFamily="34" charset="0"/>
              </a:rPr>
              <a:t>not</a:t>
            </a:r>
            <a:r>
              <a:rPr lang="en-US" sz="1900" u="sng" dirty="0">
                <a:latin typeface="Tahoma" panose="020B0604030504040204" pitchFamily="34" charset="0"/>
              </a:rPr>
              <a:t> </a:t>
            </a:r>
            <a:r>
              <a:rPr lang="en-US" sz="1900" b="1" u="sng" dirty="0" err="1">
                <a:latin typeface="Tahoma" panose="020B0604030504040204" pitchFamily="34" charset="0"/>
              </a:rPr>
              <a:t>authorised</a:t>
            </a:r>
            <a:r>
              <a:rPr lang="en-US" sz="1900" u="sng" dirty="0">
                <a:latin typeface="Tahoma" panose="020B0604030504040204" pitchFamily="34" charset="0"/>
              </a:rPr>
              <a:t> </a:t>
            </a:r>
            <a:r>
              <a:rPr lang="en-US" sz="1900" b="1" u="sng" dirty="0">
                <a:latin typeface="Tahoma" panose="020B0604030504040204" pitchFamily="34" charset="0"/>
              </a:rPr>
              <a:t>by the partnership deed </a:t>
            </a:r>
            <a:r>
              <a:rPr lang="en-US" sz="1900" dirty="0">
                <a:latin typeface="Tahoma" panose="020B0604030504040204" pitchFamily="34" charset="0"/>
              </a:rPr>
              <a:t>applicable for the period for which such remuneration or interest is paid; or</a:t>
            </a:r>
          </a:p>
          <a:p>
            <a:pPr lvl="2" algn="just">
              <a:lnSpc>
                <a:spcPct val="120000"/>
              </a:lnSpc>
              <a:spcBef>
                <a:spcPts val="600"/>
              </a:spcBef>
              <a:spcAft>
                <a:spcPts val="600"/>
              </a:spcAft>
              <a:buFont typeface="Wingdings" panose="05000000000000000000" pitchFamily="2" charset="2"/>
              <a:buChar char="§"/>
            </a:pPr>
            <a:r>
              <a:rPr lang="en-US" sz="1900" dirty="0" err="1">
                <a:latin typeface="Tahoma" panose="020B0604030504040204" pitchFamily="34" charset="0"/>
              </a:rPr>
              <a:t>authorised</a:t>
            </a:r>
            <a:r>
              <a:rPr lang="en-US" sz="1900" dirty="0">
                <a:latin typeface="Tahoma" panose="020B0604030504040204" pitchFamily="34" charset="0"/>
              </a:rPr>
              <a:t> by and is as per the terms of partnership deed but </a:t>
            </a:r>
            <a:r>
              <a:rPr lang="en-US" sz="1900" b="1" u="sng" dirty="0">
                <a:latin typeface="Tahoma" panose="020B0604030504040204" pitchFamily="34" charset="0"/>
              </a:rPr>
              <a:t>relates to the period prior</a:t>
            </a:r>
            <a:r>
              <a:rPr lang="en-US" sz="1900" u="sng" dirty="0">
                <a:latin typeface="Tahoma" panose="020B0604030504040204" pitchFamily="34" charset="0"/>
              </a:rPr>
              <a:t> </a:t>
            </a:r>
            <a:r>
              <a:rPr lang="en-US" sz="1900" b="1" u="sng" dirty="0">
                <a:latin typeface="Tahoma" panose="020B0604030504040204" pitchFamily="34" charset="0"/>
              </a:rPr>
              <a:t>to the date of such partnership deed</a:t>
            </a:r>
            <a:r>
              <a:rPr lang="en-US" sz="1900" dirty="0">
                <a:latin typeface="Tahoma" panose="020B0604030504040204" pitchFamily="34" charset="0"/>
              </a:rPr>
              <a:t>, and which was not </a:t>
            </a:r>
            <a:r>
              <a:rPr lang="en-US" sz="1900" dirty="0" err="1">
                <a:latin typeface="Tahoma" panose="020B0604030504040204" pitchFamily="34" charset="0"/>
              </a:rPr>
              <a:t>authorised</a:t>
            </a:r>
            <a:r>
              <a:rPr lang="en-US" sz="1900" dirty="0">
                <a:latin typeface="Tahoma" panose="020B0604030504040204" pitchFamily="34" charset="0"/>
              </a:rPr>
              <a:t> by the earlier partnership deed; or</a:t>
            </a:r>
          </a:p>
          <a:p>
            <a:pPr marL="971550" lvl="1" indent="-514350" algn="just">
              <a:lnSpc>
                <a:spcPct val="120000"/>
              </a:lnSpc>
              <a:spcBef>
                <a:spcPts val="600"/>
              </a:spcBef>
              <a:spcAft>
                <a:spcPts val="600"/>
              </a:spcAft>
              <a:buAutoNum type="romanLcParenBoth"/>
            </a:pPr>
            <a:endParaRPr lang="en-US" sz="1800" dirty="0">
              <a:latin typeface="Tahoma" panose="020B0604030504040204" pitchFamily="34" charset="0"/>
            </a:endParaRPr>
          </a:p>
          <a:p>
            <a:pPr lvl="1" algn="just">
              <a:buFont typeface="Wingdings" panose="05000000000000000000" pitchFamily="2" charset="2"/>
              <a:buChar char="§"/>
            </a:pPr>
            <a:endParaRPr lang="en-US" sz="2200" dirty="0">
              <a:latin typeface="Tahoma" panose="020B0604030504040204" pitchFamily="34" charset="0"/>
            </a:endParaRPr>
          </a:p>
          <a:p>
            <a:pPr marL="457200" lvl="1" indent="0" algn="just">
              <a:buNone/>
            </a:pPr>
            <a:endParaRPr lang="en-US" sz="2200" dirty="0">
              <a:latin typeface="Tahoma" panose="020B0604030504040204" pitchFamily="34" charset="0"/>
            </a:endParaRPr>
          </a:p>
          <a:p>
            <a:pPr marL="457200" lvl="1" indent="0" algn="just">
              <a:buNone/>
            </a:pPr>
            <a:endParaRPr lang="en-US" sz="1800" dirty="0">
              <a:latin typeface="Tahoma" panose="020B0604030504040204" pitchFamily="34" charset="0"/>
            </a:endParaRPr>
          </a:p>
          <a:p>
            <a:pPr marL="457200" lvl="1" indent="0" algn="just">
              <a:buNone/>
            </a:pPr>
            <a:endParaRPr lang="en-US" sz="1800" dirty="0">
              <a:latin typeface="Tahoma" panose="020B0604030504040204" pitchFamily="34" charset="0"/>
            </a:endParaRPr>
          </a:p>
          <a:p>
            <a:pPr marL="457200" lvl="1" indent="0" algn="just">
              <a:buNone/>
            </a:pPr>
            <a:endParaRPr lang="en-US" sz="1800" dirty="0">
              <a:latin typeface="Tahoma" panose="020B0604030504040204" pitchFamily="34" charset="0"/>
            </a:endParaRPr>
          </a:p>
          <a:p>
            <a:pPr lvl="1" algn="just">
              <a:buFont typeface="Wingdings" panose="05000000000000000000" pitchFamily="2" charset="2"/>
              <a:buChar char="§"/>
            </a:pPr>
            <a:endParaRPr lang="en-US" sz="2000" b="1" dirty="0">
              <a:solidFill>
                <a:srgbClr val="333333"/>
              </a:solidFill>
              <a:latin typeface="Segoe UI" panose="020B0502040204020203" pitchFamily="34" charset="0"/>
            </a:endParaRPr>
          </a:p>
          <a:p>
            <a:pPr lvl="1" algn="just">
              <a:buFont typeface="Wingdings" panose="05000000000000000000" pitchFamily="2" charset="2"/>
              <a:buChar char="§"/>
            </a:pPr>
            <a:endParaRPr lang="en-US" sz="1800" dirty="0">
              <a:latin typeface="Tahoma" panose="020B0604030504040204" pitchFamily="34" charset="0"/>
            </a:endParaRPr>
          </a:p>
          <a:p>
            <a:pPr marL="457200" lvl="1" indent="0" algn="just">
              <a:buNone/>
            </a:pPr>
            <a:endParaRPr lang="en-US" sz="1800" dirty="0">
              <a:latin typeface="Tahoma" panose="020B0604030504040204" pitchFamily="34" charset="0"/>
            </a:endParaRPr>
          </a:p>
        </p:txBody>
      </p:sp>
      <p:sp>
        <p:nvSpPr>
          <p:cNvPr id="4" name="Slide Number Placeholder 3">
            <a:extLst>
              <a:ext uri="{FF2B5EF4-FFF2-40B4-BE49-F238E27FC236}">
                <a16:creationId xmlns:a16="http://schemas.microsoft.com/office/drawing/2014/main" id="{0B45C723-3D2F-F16D-3127-D88F55ED1DD2}"/>
              </a:ext>
            </a:extLst>
          </p:cNvPr>
          <p:cNvSpPr>
            <a:spLocks noGrp="1"/>
          </p:cNvSpPr>
          <p:nvPr>
            <p:ph type="sldNum" sz="quarter" idx="12"/>
          </p:nvPr>
        </p:nvSpPr>
        <p:spPr/>
        <p:txBody>
          <a:bodyPr/>
          <a:lstStyle/>
          <a:p>
            <a:fld id="{D8DEDE2C-4B76-45A2-849B-157C573EDADC}" type="slidenum">
              <a:rPr lang="en-IN" smtClean="0"/>
              <a:t>12</a:t>
            </a:fld>
            <a:endParaRPr lang="en-IN"/>
          </a:p>
        </p:txBody>
      </p:sp>
    </p:spTree>
    <p:extLst>
      <p:ext uri="{BB962C8B-B14F-4D97-AF65-F5344CB8AC3E}">
        <p14:creationId xmlns:p14="http://schemas.microsoft.com/office/powerpoint/2010/main" val="3288260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8257-251B-2B0A-1C8E-FB01183CC5C4}"/>
              </a:ext>
            </a:extLst>
          </p:cNvPr>
          <p:cNvSpPr>
            <a:spLocks noGrp="1"/>
          </p:cNvSpPr>
          <p:nvPr>
            <p:ph type="title"/>
          </p:nvPr>
        </p:nvSpPr>
        <p:spPr/>
        <p:txBody>
          <a:bodyPr>
            <a:normAutofit/>
          </a:bodyPr>
          <a:lstStyle/>
          <a:p>
            <a:pPr algn="just"/>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Remuneration to partner not deductible in computation of income of firm in certain circumstances [Section 35(e) of the 2025 Act corresponding to section 40(b) of the 1961 Act] </a:t>
            </a:r>
            <a:endParaRPr lang="en-US" sz="2400" dirty="0">
              <a:solidFill>
                <a:schemeClr val="accent1">
                  <a:lumMod val="50000"/>
                </a:schemeClr>
              </a:solidFill>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012D13BC-3A7E-136F-53E4-0086E587F873}"/>
              </a:ext>
            </a:extLst>
          </p:cNvPr>
          <p:cNvSpPr>
            <a:spLocks noGrp="1"/>
          </p:cNvSpPr>
          <p:nvPr>
            <p:ph idx="1"/>
          </p:nvPr>
        </p:nvSpPr>
        <p:spPr>
          <a:xfrm>
            <a:off x="755904" y="1778949"/>
            <a:ext cx="10515600" cy="2418737"/>
          </a:xfrm>
        </p:spPr>
        <p:txBody>
          <a:bodyPr>
            <a:normAutofit/>
          </a:bodyPr>
          <a:lstStyle/>
          <a:p>
            <a:pPr marL="457200" lvl="1" indent="0" algn="just">
              <a:lnSpc>
                <a:spcPct val="120000"/>
              </a:lnSpc>
              <a:spcBef>
                <a:spcPts val="600"/>
              </a:spcBef>
              <a:spcAft>
                <a:spcPts val="600"/>
              </a:spcAft>
              <a:buNone/>
            </a:pPr>
            <a:r>
              <a:rPr lang="en-US" sz="2000" dirty="0">
                <a:latin typeface="Tahoma" panose="020B0604030504040204" pitchFamily="34" charset="0"/>
              </a:rPr>
              <a:t>The aggregate remuneration to all working partners as authorized by the partnership deed and relating to be a period falling after the partnership deed would be subject to the following limits –</a:t>
            </a:r>
          </a:p>
          <a:p>
            <a:pPr marL="0" indent="0">
              <a:buNone/>
            </a:pPr>
            <a:endParaRPr lang="en-US" dirty="0"/>
          </a:p>
        </p:txBody>
      </p:sp>
      <p:graphicFrame>
        <p:nvGraphicFramePr>
          <p:cNvPr id="4" name="Table 3">
            <a:extLst>
              <a:ext uri="{FF2B5EF4-FFF2-40B4-BE49-F238E27FC236}">
                <a16:creationId xmlns:a16="http://schemas.microsoft.com/office/drawing/2014/main" id="{1996AD09-A8F1-F56A-74FB-FC71669D7BCF}"/>
              </a:ext>
            </a:extLst>
          </p:cNvPr>
          <p:cNvGraphicFramePr>
            <a:graphicFrameLocks noGrp="1"/>
          </p:cNvGraphicFramePr>
          <p:nvPr>
            <p:extLst>
              <p:ext uri="{D42A27DB-BD31-4B8C-83A1-F6EECF244321}">
                <p14:modId xmlns:p14="http://schemas.microsoft.com/office/powerpoint/2010/main" val="3661390069"/>
              </p:ext>
            </p:extLst>
          </p:nvPr>
        </p:nvGraphicFramePr>
        <p:xfrm>
          <a:off x="1876552" y="3135179"/>
          <a:ext cx="8128000" cy="2062288"/>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813972372"/>
                    </a:ext>
                  </a:extLst>
                </a:gridCol>
                <a:gridCol w="4064000">
                  <a:extLst>
                    <a:ext uri="{9D8B030D-6E8A-4147-A177-3AD203B41FA5}">
                      <a16:colId xmlns:a16="http://schemas.microsoft.com/office/drawing/2014/main" val="3868811639"/>
                    </a:ext>
                  </a:extLst>
                </a:gridCol>
              </a:tblGrid>
              <a:tr h="456437">
                <a:tc>
                  <a:txBody>
                    <a:bodyPr/>
                    <a:lstStyle/>
                    <a:p>
                      <a:pPr algn="ctr">
                        <a:lnSpc>
                          <a:spcPct val="12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Book Profit</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lnSpc>
                          <a:spcPct val="12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Limit on remuneration</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968466447"/>
                  </a:ext>
                </a:extLst>
              </a:tr>
              <a:tr h="846379">
                <a:tc>
                  <a:txBody>
                    <a:bodyPr/>
                    <a:lstStyle/>
                    <a:p>
                      <a:pPr>
                        <a:lnSpc>
                          <a:spcPct val="120000"/>
                        </a:lnSpc>
                        <a:spcBef>
                          <a:spcPts val="600"/>
                        </a:spcBef>
                        <a:spcAft>
                          <a:spcPts val="600"/>
                        </a:spcAft>
                      </a:pPr>
                      <a:r>
                        <a:rPr lang="en-US" sz="2000" b="1" dirty="0">
                          <a:latin typeface="Tahoma" panose="020B0604030504040204" pitchFamily="34" charset="0"/>
                          <a:ea typeface="Tahoma" panose="020B0604030504040204" pitchFamily="34" charset="0"/>
                          <a:cs typeface="Tahoma" panose="020B0604030504040204" pitchFamily="34" charset="0"/>
                        </a:rPr>
                        <a:t>on the first ₹ 6,00,000 of the book profit </a:t>
                      </a:r>
                      <a:r>
                        <a:rPr lang="en-US" sz="2000" dirty="0">
                          <a:latin typeface="Tahoma" panose="020B0604030504040204" pitchFamily="34" charset="0"/>
                          <a:ea typeface="Tahoma" panose="020B0604030504040204" pitchFamily="34" charset="0"/>
                          <a:cs typeface="Tahoma" panose="020B0604030504040204" pitchFamily="34" charset="0"/>
                        </a:rPr>
                        <a:t>or in case of </a:t>
                      </a:r>
                      <a:r>
                        <a:rPr lang="en-US" sz="2000" b="1" dirty="0">
                          <a:latin typeface="Tahoma" panose="020B0604030504040204" pitchFamily="34" charset="0"/>
                          <a:ea typeface="Tahoma" panose="020B0604030504040204" pitchFamily="34" charset="0"/>
                          <a:cs typeface="Tahoma" panose="020B0604030504040204" pitchFamily="34" charset="0"/>
                        </a:rPr>
                        <a:t>a loss</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nSpc>
                          <a:spcPct val="120000"/>
                        </a:lnSpc>
                        <a:spcBef>
                          <a:spcPts val="600"/>
                        </a:spcBef>
                        <a:spcAft>
                          <a:spcPts val="600"/>
                        </a:spcAft>
                      </a:pPr>
                      <a:r>
                        <a:rPr lang="en-US" sz="2000" b="1" dirty="0">
                          <a:latin typeface="Tahoma" panose="020B0604030504040204" pitchFamily="34" charset="0"/>
                          <a:ea typeface="Tahoma" panose="020B0604030504040204" pitchFamily="34" charset="0"/>
                          <a:cs typeface="Tahoma" panose="020B0604030504040204" pitchFamily="34" charset="0"/>
                        </a:rPr>
                        <a:t>₹ 3,00,000 </a:t>
                      </a:r>
                      <a:r>
                        <a:rPr lang="en-US" sz="2000" dirty="0">
                          <a:latin typeface="Tahoma" panose="020B0604030504040204" pitchFamily="34" charset="0"/>
                          <a:ea typeface="Tahoma" panose="020B0604030504040204" pitchFamily="34" charset="0"/>
                          <a:cs typeface="Tahoma" panose="020B0604030504040204" pitchFamily="34" charset="0"/>
                        </a:rPr>
                        <a:t>or at the rate of </a:t>
                      </a:r>
                      <a:r>
                        <a:rPr lang="en-US" sz="2000" b="1" dirty="0">
                          <a:latin typeface="Tahoma" panose="020B0604030504040204" pitchFamily="34" charset="0"/>
                          <a:ea typeface="Tahoma" panose="020B0604030504040204" pitchFamily="34" charset="0"/>
                          <a:cs typeface="Tahoma" panose="020B0604030504040204" pitchFamily="34" charset="0"/>
                        </a:rPr>
                        <a:t>90% of the book profit</a:t>
                      </a:r>
                      <a:r>
                        <a:rPr lang="en-US" sz="2000" dirty="0">
                          <a:latin typeface="Tahoma" panose="020B0604030504040204" pitchFamily="34" charset="0"/>
                          <a:ea typeface="Tahoma" panose="020B0604030504040204" pitchFamily="34" charset="0"/>
                          <a:cs typeface="Tahoma" panose="020B0604030504040204" pitchFamily="34" charset="0"/>
                        </a:rPr>
                        <a:t>, whichever is higher</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408433527"/>
                  </a:ext>
                </a:extLst>
              </a:tr>
              <a:tr h="456437">
                <a:tc>
                  <a:txBody>
                    <a:bodyPr/>
                    <a:lstStyle/>
                    <a:p>
                      <a:pPr>
                        <a:lnSpc>
                          <a:spcPct val="12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on the balance of the book profit</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nSpc>
                          <a:spcPct val="12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at the </a:t>
                      </a:r>
                      <a:r>
                        <a:rPr lang="en-US" sz="2000" b="1" dirty="0">
                          <a:latin typeface="Tahoma" panose="020B0604030504040204" pitchFamily="34" charset="0"/>
                          <a:ea typeface="Tahoma" panose="020B0604030504040204" pitchFamily="34" charset="0"/>
                          <a:cs typeface="Tahoma" panose="020B0604030504040204" pitchFamily="34" charset="0"/>
                        </a:rPr>
                        <a:t>rate of 60%</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874499417"/>
                  </a:ext>
                </a:extLst>
              </a:tr>
            </a:tbl>
          </a:graphicData>
        </a:graphic>
      </p:graphicFrame>
      <p:sp>
        <p:nvSpPr>
          <p:cNvPr id="5" name="Slide Number Placeholder 4">
            <a:extLst>
              <a:ext uri="{FF2B5EF4-FFF2-40B4-BE49-F238E27FC236}">
                <a16:creationId xmlns:a16="http://schemas.microsoft.com/office/drawing/2014/main" id="{A1F63DCF-87F6-B8D5-0A53-384271D45F07}"/>
              </a:ext>
            </a:extLst>
          </p:cNvPr>
          <p:cNvSpPr>
            <a:spLocks noGrp="1"/>
          </p:cNvSpPr>
          <p:nvPr>
            <p:ph type="sldNum" sz="quarter" idx="12"/>
          </p:nvPr>
        </p:nvSpPr>
        <p:spPr/>
        <p:txBody>
          <a:bodyPr/>
          <a:lstStyle/>
          <a:p>
            <a:fld id="{D8DEDE2C-4B76-45A2-849B-157C573EDADC}" type="slidenum">
              <a:rPr lang="en-IN" smtClean="0"/>
              <a:t>13</a:t>
            </a:fld>
            <a:endParaRPr lang="en-IN"/>
          </a:p>
        </p:txBody>
      </p:sp>
    </p:spTree>
    <p:extLst>
      <p:ext uri="{BB962C8B-B14F-4D97-AF65-F5344CB8AC3E}">
        <p14:creationId xmlns:p14="http://schemas.microsoft.com/office/powerpoint/2010/main" val="483895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444160" y="358288"/>
            <a:ext cx="10751924" cy="1200329"/>
          </a:xfrm>
          <a:prstGeom prst="rect">
            <a:avLst/>
          </a:prstGeom>
          <a:noFill/>
        </p:spPr>
        <p:txBody>
          <a:bodyPr wrap="square">
            <a:spAutoFit/>
          </a:bodyPr>
          <a:lstStyle/>
          <a:p>
            <a:pPr algn="just"/>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Remuneration to partner not deductible in computation of income of firm in certain circumstances [Section 35(e) of the 2025 Act corresponding to section 40(b)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444161" y="2137373"/>
            <a:ext cx="10602382" cy="2785378"/>
          </a:xfrm>
          <a:prstGeom prst="rect">
            <a:avLst/>
          </a:prstGeom>
          <a:noFill/>
        </p:spPr>
        <p:txBody>
          <a:bodyPr wrap="square">
            <a:spAutoFit/>
          </a:bodyPr>
          <a:lstStyle/>
          <a:p>
            <a:pPr algn="just">
              <a:spcBef>
                <a:spcPts val="600"/>
              </a:spcBef>
            </a:pPr>
            <a:r>
              <a:rPr lang="en-US" sz="2000" b="1" dirty="0">
                <a:latin typeface="Tahoma" panose="020B0604030504040204" pitchFamily="34" charset="0"/>
              </a:rPr>
              <a:t>Meaning of book profit and working partner</a:t>
            </a:r>
          </a:p>
          <a:p>
            <a:pPr marL="285750" indent="-285750" algn="just">
              <a:spcBef>
                <a:spcPts val="600"/>
              </a:spcBef>
              <a:buFont typeface="Wingdings" panose="05000000000000000000" pitchFamily="2" charset="2"/>
              <a:buChar char="§"/>
            </a:pPr>
            <a:r>
              <a:rPr lang="en-US" sz="2000" b="1" dirty="0">
                <a:latin typeface="Tahoma" panose="020B0604030504040204" pitchFamily="34" charset="0"/>
              </a:rPr>
              <a:t>Book Profit </a:t>
            </a:r>
            <a:r>
              <a:rPr lang="en-US" sz="2000" dirty="0">
                <a:latin typeface="Tahoma" panose="020B0604030504040204" pitchFamily="34" charset="0"/>
              </a:rPr>
              <a:t>means the net profit, as shown in the profit and loss account for the relevant tax year, computed as per Chapter IV-D as increased by the aggregate amount of the remuneration to all the partners of the firm, if such amount has been deducted while computing the net profit.</a:t>
            </a:r>
          </a:p>
          <a:p>
            <a:pPr marL="285750" indent="-285750" algn="just">
              <a:spcBef>
                <a:spcPts val="600"/>
              </a:spcBef>
              <a:buFont typeface="Wingdings" panose="05000000000000000000" pitchFamily="2" charset="2"/>
              <a:buChar char="§"/>
            </a:pPr>
            <a:r>
              <a:rPr lang="en-US" sz="2000" b="1" dirty="0">
                <a:latin typeface="Tahoma" panose="020B0604030504040204" pitchFamily="34" charset="0"/>
              </a:rPr>
              <a:t>Working partner </a:t>
            </a:r>
            <a:r>
              <a:rPr lang="en-US" sz="2000" dirty="0">
                <a:latin typeface="Tahoma" panose="020B0604030504040204" pitchFamily="34" charset="0"/>
              </a:rPr>
              <a:t>means an individual who is actively engaged in conducting the affairs of the business or profession of the firm of which he is a partner.</a:t>
            </a:r>
          </a:p>
          <a:p>
            <a:pPr algn="just">
              <a:spcBef>
                <a:spcPts val="600"/>
              </a:spcBef>
            </a:pPr>
            <a:endParaRPr lang="en-US" sz="2000" dirty="0">
              <a:latin typeface="Tahoma" panose="020B0604030504040204" pitchFamily="34" charset="0"/>
            </a:endParaRPr>
          </a:p>
        </p:txBody>
      </p:sp>
      <p:pic>
        <p:nvPicPr>
          <p:cNvPr id="2" name="Picture 1">
            <a:extLst>
              <a:ext uri="{FF2B5EF4-FFF2-40B4-BE49-F238E27FC236}">
                <a16:creationId xmlns:a16="http://schemas.microsoft.com/office/drawing/2014/main" id="{4BFF5C3A-0C28-CEE2-3550-1ED27C3D47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227231" y="168552"/>
            <a:ext cx="3121703" cy="2794480"/>
          </a:xfrm>
          <a:prstGeom prst="rect">
            <a:avLst/>
          </a:prstGeom>
        </p:spPr>
      </p:pic>
      <p:pic>
        <p:nvPicPr>
          <p:cNvPr id="3" name="Picture 2">
            <a:extLst>
              <a:ext uri="{FF2B5EF4-FFF2-40B4-BE49-F238E27FC236}">
                <a16:creationId xmlns:a16="http://schemas.microsoft.com/office/drawing/2014/main" id="{D3A5FBF9-292C-A95D-12FE-6C52DF99A2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379631" y="320952"/>
            <a:ext cx="3121703" cy="2794480"/>
          </a:xfrm>
          <a:prstGeom prst="rect">
            <a:avLst/>
          </a:prstGeom>
        </p:spPr>
      </p:pic>
      <p:sp>
        <p:nvSpPr>
          <p:cNvPr id="4" name="Slide Number Placeholder 3">
            <a:extLst>
              <a:ext uri="{FF2B5EF4-FFF2-40B4-BE49-F238E27FC236}">
                <a16:creationId xmlns:a16="http://schemas.microsoft.com/office/drawing/2014/main" id="{7EC01091-1547-2981-994E-90681492EF9A}"/>
              </a:ext>
            </a:extLst>
          </p:cNvPr>
          <p:cNvSpPr>
            <a:spLocks noGrp="1"/>
          </p:cNvSpPr>
          <p:nvPr>
            <p:ph type="sldNum" sz="quarter" idx="12"/>
          </p:nvPr>
        </p:nvSpPr>
        <p:spPr/>
        <p:txBody>
          <a:bodyPr/>
          <a:lstStyle/>
          <a:p>
            <a:fld id="{D8DEDE2C-4B76-45A2-849B-157C573EDADC}" type="slidenum">
              <a:rPr lang="en-IN" smtClean="0"/>
              <a:t>14</a:t>
            </a:fld>
            <a:endParaRPr lang="en-IN"/>
          </a:p>
        </p:txBody>
      </p:sp>
    </p:spTree>
    <p:extLst>
      <p:ext uri="{BB962C8B-B14F-4D97-AF65-F5344CB8AC3E}">
        <p14:creationId xmlns:p14="http://schemas.microsoft.com/office/powerpoint/2010/main" val="2956173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727788" y="477682"/>
            <a:ext cx="10851068" cy="1015663"/>
          </a:xfrm>
          <a:prstGeom prst="rect">
            <a:avLst/>
          </a:prstGeom>
          <a:noFill/>
        </p:spPr>
        <p:txBody>
          <a:bodyPr wrap="square">
            <a:spAutoFit/>
          </a:bodyPr>
          <a:lstStyle/>
          <a:p>
            <a:pPr algn="just"/>
            <a:r>
              <a:rPr lang="en-US" sz="20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Interest to partner not deductible in certain circumstances in computation of income of firm [Section 35(e) of the 2025 Act corresponding to section 40(b) of the 1961 Act]</a:t>
            </a:r>
            <a:endParaRPr lang="en-US" sz="20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542150" y="1432969"/>
            <a:ext cx="10561217" cy="5909310"/>
          </a:xfrm>
          <a:prstGeom prst="rect">
            <a:avLst/>
          </a:prstGeom>
          <a:noFill/>
        </p:spPr>
        <p:txBody>
          <a:bodyPr wrap="square">
            <a:spAutoFit/>
          </a:bodyPr>
          <a:lstStyle/>
          <a:p>
            <a:pPr lvl="1" algn="just">
              <a:spcBef>
                <a:spcPts val="600"/>
              </a:spcBef>
              <a:spcAft>
                <a:spcPts val="600"/>
              </a:spcAft>
            </a:pPr>
            <a:r>
              <a:rPr lang="en-US" sz="2000" b="1" dirty="0">
                <a:latin typeface="Tahoma" panose="020B0604030504040204" pitchFamily="34" charset="0"/>
              </a:rPr>
              <a:t>Interest</a:t>
            </a:r>
            <a:r>
              <a:rPr lang="en-US" sz="2000" dirty="0">
                <a:latin typeface="Tahoma" panose="020B0604030504040204" pitchFamily="34" charset="0"/>
              </a:rPr>
              <a:t> to any partner has to be  authorised by the </a:t>
            </a:r>
            <a:r>
              <a:rPr lang="en-US" sz="2000" b="1" dirty="0">
                <a:latin typeface="Tahoma" panose="020B0604030504040204" pitchFamily="34" charset="0"/>
              </a:rPr>
              <a:t>partnership deed</a:t>
            </a:r>
            <a:r>
              <a:rPr lang="en-US" sz="2000" dirty="0">
                <a:latin typeface="Tahoma" panose="020B0604030504040204" pitchFamily="34" charset="0"/>
              </a:rPr>
              <a:t>, </a:t>
            </a:r>
          </a:p>
          <a:p>
            <a:pPr lvl="1" algn="just">
              <a:spcBef>
                <a:spcPts val="600"/>
              </a:spcBef>
              <a:spcAft>
                <a:spcPts val="600"/>
              </a:spcAft>
            </a:pPr>
            <a:r>
              <a:rPr lang="en-US" sz="2000" dirty="0">
                <a:latin typeface="Tahoma" panose="020B0604030504040204" pitchFamily="34" charset="0"/>
              </a:rPr>
              <a:t>It should not exceed 12% simple interest per annum.</a:t>
            </a:r>
          </a:p>
          <a:p>
            <a:pPr lvl="1" algn="just">
              <a:spcBef>
                <a:spcPts val="600"/>
              </a:spcBef>
              <a:spcAft>
                <a:spcPts val="600"/>
              </a:spcAft>
            </a:pPr>
            <a:r>
              <a:rPr lang="en-US" sz="2000" dirty="0">
                <a:latin typeface="Tahoma" panose="020B0604030504040204" pitchFamily="34" charset="0"/>
              </a:rPr>
              <a:t>If it exceeds 12% simple interest p.a., the excess would be disallowed.</a:t>
            </a:r>
          </a:p>
          <a:p>
            <a:pPr lvl="1" algn="just">
              <a:spcBef>
                <a:spcPts val="600"/>
              </a:spcBef>
              <a:spcAft>
                <a:spcPts val="600"/>
              </a:spcAft>
            </a:pPr>
            <a:r>
              <a:rPr lang="en-US" sz="2000" dirty="0">
                <a:latin typeface="Tahoma" panose="020B0604030504040204" pitchFamily="34" charset="0"/>
              </a:rPr>
              <a:t>However, where an individual is a partner in a firm as “partner in a representative capacity”</a:t>
            </a:r>
          </a:p>
          <a:p>
            <a:pPr marL="1371600" lvl="2" indent="-457200" algn="just">
              <a:spcBef>
                <a:spcPts val="600"/>
              </a:spcBef>
              <a:spcAft>
                <a:spcPts val="600"/>
              </a:spcAft>
              <a:buAutoNum type="alphaUcPeriod"/>
            </a:pPr>
            <a:r>
              <a:rPr lang="en-US" sz="2000" dirty="0">
                <a:latin typeface="Tahoma" panose="020B0604030504040204" pitchFamily="34" charset="0"/>
              </a:rPr>
              <a:t>interest paid by the firm to such individual </a:t>
            </a:r>
            <a:r>
              <a:rPr lang="en-US" sz="2000" b="1" dirty="0">
                <a:latin typeface="Tahoma" panose="020B0604030504040204" pitchFamily="34" charset="0"/>
              </a:rPr>
              <a:t>otherwise</a:t>
            </a:r>
            <a:r>
              <a:rPr lang="en-US" sz="2000" dirty="0">
                <a:latin typeface="Tahoma" panose="020B0604030504040204" pitchFamily="34" charset="0"/>
              </a:rPr>
              <a:t> than as partner in a representative capacity, shall </a:t>
            </a:r>
            <a:r>
              <a:rPr lang="en-US" sz="2000" b="1" u="sng" dirty="0">
                <a:latin typeface="Tahoma" panose="020B0604030504040204" pitchFamily="34" charset="0"/>
              </a:rPr>
              <a:t>not</a:t>
            </a:r>
            <a:r>
              <a:rPr lang="en-US" sz="2000" dirty="0">
                <a:latin typeface="Tahoma" panose="020B0604030504040204" pitchFamily="34" charset="0"/>
              </a:rPr>
              <a:t> be taken into account.</a:t>
            </a:r>
          </a:p>
          <a:p>
            <a:pPr marL="1371600" lvl="2" indent="-457200" algn="just">
              <a:spcBef>
                <a:spcPts val="600"/>
              </a:spcBef>
              <a:spcAft>
                <a:spcPts val="600"/>
              </a:spcAft>
              <a:buAutoNum type="alphaUcPeriod"/>
            </a:pPr>
            <a:r>
              <a:rPr lang="en-US" sz="2000" dirty="0">
                <a:latin typeface="Tahoma" panose="020B0604030504040204" pitchFamily="34" charset="0"/>
              </a:rPr>
              <a:t>interest paid by the firm to such individual </a:t>
            </a:r>
            <a:r>
              <a:rPr lang="en-US" sz="2000" b="1" dirty="0">
                <a:latin typeface="Tahoma" panose="020B0604030504040204" pitchFamily="34" charset="0"/>
              </a:rPr>
              <a:t>as partner in a representative capacity </a:t>
            </a:r>
            <a:r>
              <a:rPr lang="en-US" sz="2000" dirty="0">
                <a:latin typeface="Tahoma" panose="020B0604030504040204" pitchFamily="34" charset="0"/>
              </a:rPr>
              <a:t>and interest paid by the firm to the person so represented shall be taken into account.</a:t>
            </a:r>
          </a:p>
          <a:p>
            <a:pPr lvl="1" algn="just">
              <a:spcBef>
                <a:spcPts val="600"/>
              </a:spcBef>
              <a:spcAft>
                <a:spcPts val="600"/>
              </a:spcAft>
            </a:pPr>
            <a:r>
              <a:rPr lang="en-US" sz="2000" dirty="0">
                <a:latin typeface="Tahoma" panose="020B0604030504040204" pitchFamily="34" charset="0"/>
              </a:rPr>
              <a:t>where an individual is a partner in a firm not in a representative capacity, interest paid by the firm to such individual shall not be taken into account, if such interest is received by him on behalf, or for the benefit, of any other person. </a:t>
            </a:r>
          </a:p>
          <a:p>
            <a:pPr lvl="1" algn="just">
              <a:spcBef>
                <a:spcPts val="600"/>
              </a:spcBef>
              <a:spcAft>
                <a:spcPts val="600"/>
              </a:spcAft>
            </a:pPr>
            <a:endParaRPr lang="en-US" dirty="0">
              <a:latin typeface="Tahoma" panose="020B0604030504040204" pitchFamily="34" charset="0"/>
            </a:endParaRPr>
          </a:p>
          <a:p>
            <a:pPr lvl="2" algn="just">
              <a:spcBef>
                <a:spcPts val="600"/>
              </a:spcBef>
              <a:spcAft>
                <a:spcPts val="600"/>
              </a:spcAft>
            </a:pPr>
            <a:r>
              <a:rPr lang="en-US" sz="2000" dirty="0">
                <a:latin typeface="Tahoma" panose="020B0604030504040204" pitchFamily="34" charset="0"/>
              </a:rPr>
              <a:t>   </a:t>
            </a:r>
          </a:p>
        </p:txBody>
      </p:sp>
      <p:sp>
        <p:nvSpPr>
          <p:cNvPr id="2" name="Slide Number Placeholder 1">
            <a:extLst>
              <a:ext uri="{FF2B5EF4-FFF2-40B4-BE49-F238E27FC236}">
                <a16:creationId xmlns:a16="http://schemas.microsoft.com/office/drawing/2014/main" id="{21448AE0-792E-BDA8-14B6-68D4585CA443}"/>
              </a:ext>
            </a:extLst>
          </p:cNvPr>
          <p:cNvSpPr>
            <a:spLocks noGrp="1"/>
          </p:cNvSpPr>
          <p:nvPr>
            <p:ph type="sldNum" sz="quarter" idx="12"/>
          </p:nvPr>
        </p:nvSpPr>
        <p:spPr/>
        <p:txBody>
          <a:bodyPr/>
          <a:lstStyle/>
          <a:p>
            <a:fld id="{D8DEDE2C-4B76-45A2-849B-157C573EDADC}" type="slidenum">
              <a:rPr lang="en-IN" smtClean="0"/>
              <a:t>15</a:t>
            </a:fld>
            <a:endParaRPr lang="en-IN"/>
          </a:p>
        </p:txBody>
      </p:sp>
    </p:spTree>
    <p:extLst>
      <p:ext uri="{BB962C8B-B14F-4D97-AF65-F5344CB8AC3E}">
        <p14:creationId xmlns:p14="http://schemas.microsoft.com/office/powerpoint/2010/main" val="3127638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422C7-82F9-BAB7-45D4-5D68A15AF15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16133BE-112E-3914-9F71-C01EECC996F9}"/>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295F4D0E-2A68-2551-016F-07F34662C70D}"/>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2E1D7F4D-6BFD-5287-6C99-01D80C6559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9DDFECBA-FD78-AA40-BCDA-587E8FF11C16}"/>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90BB18CB-68E9-8CC0-D6B8-99A2B963A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4905EB18-7766-C2DE-B7F2-14CCD17252BD}"/>
              </a:ext>
            </a:extLst>
          </p:cNvPr>
          <p:cNvSpPr txBox="1"/>
          <p:nvPr/>
        </p:nvSpPr>
        <p:spPr>
          <a:xfrm>
            <a:off x="727788" y="477682"/>
            <a:ext cx="10851068" cy="1015663"/>
          </a:xfrm>
          <a:prstGeom prst="rect">
            <a:avLst/>
          </a:prstGeom>
          <a:noFill/>
        </p:spPr>
        <p:txBody>
          <a:bodyPr wrap="square">
            <a:spAutoFit/>
          </a:bodyPr>
          <a:lstStyle/>
          <a:p>
            <a:pPr algn="just"/>
            <a:r>
              <a:rPr lang="en-US" sz="20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Interest to partner not deductible in certain circumstances in computation of income of firm [Section 35(e) of the 2025 Act corresponding to section 40(b) of the 1961 Act]</a:t>
            </a:r>
            <a:endParaRPr lang="en-US" sz="20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0AF5DBF8-0B3F-91ED-F1A6-F7C376B208B7}"/>
              </a:ext>
            </a:extLst>
          </p:cNvPr>
          <p:cNvSpPr txBox="1"/>
          <p:nvPr/>
        </p:nvSpPr>
        <p:spPr>
          <a:xfrm>
            <a:off x="507611" y="1675108"/>
            <a:ext cx="10375579" cy="3939540"/>
          </a:xfrm>
          <a:prstGeom prst="rect">
            <a:avLst/>
          </a:prstGeom>
          <a:noFill/>
        </p:spPr>
        <p:txBody>
          <a:bodyPr wrap="square">
            <a:spAutoFit/>
          </a:bodyPr>
          <a:lstStyle/>
          <a:p>
            <a:pPr marL="742950" lvl="1" indent="-285750" algn="just">
              <a:spcBef>
                <a:spcPts val="600"/>
              </a:spcBef>
              <a:spcAft>
                <a:spcPts val="600"/>
              </a:spcAft>
              <a:buFont typeface="Wingdings" panose="05000000000000000000" pitchFamily="2" charset="2"/>
              <a:buChar char="§"/>
            </a:pPr>
            <a:r>
              <a:rPr lang="en-US" sz="2000" dirty="0">
                <a:latin typeface="Tahoma" panose="020B0604030504040204" pitchFamily="34" charset="0"/>
              </a:rPr>
              <a:t>CBDT Circular No. 739, dated March 25, 1996 lays down two conditions. Either the amount of remuneration payable to partners should be specified or the manner of quantifying the remuneration should be specified.</a:t>
            </a:r>
          </a:p>
          <a:p>
            <a:pPr marL="742950" lvl="1" indent="-285750" algn="just">
              <a:spcBef>
                <a:spcPts val="600"/>
              </a:spcBef>
              <a:spcAft>
                <a:spcPts val="600"/>
              </a:spcAft>
              <a:buFont typeface="Wingdings" panose="05000000000000000000" pitchFamily="2" charset="2"/>
              <a:buChar char="§"/>
            </a:pPr>
            <a:r>
              <a:rPr lang="en-US" sz="2000" dirty="0">
                <a:latin typeface="Tahoma" panose="020B0604030504040204" pitchFamily="34" charset="0"/>
              </a:rPr>
              <a:t>Where neither the amount has been quantified nor  the limit of total remuneration has been specified but the same has been left to be determined by the partners at the end of the accounting period, payment of remuneration to partners cannot be allowed as deduction in the computation of firm’s income. </a:t>
            </a:r>
          </a:p>
          <a:p>
            <a:pPr marL="742950" lvl="1" indent="-285750" algn="just">
              <a:spcBef>
                <a:spcPts val="600"/>
              </a:spcBef>
              <a:spcAft>
                <a:spcPts val="600"/>
              </a:spcAft>
              <a:buFont typeface="Wingdings" panose="05000000000000000000" pitchFamily="2" charset="2"/>
              <a:buChar char="§"/>
            </a:pPr>
            <a:r>
              <a:rPr lang="en-US" sz="2000" dirty="0">
                <a:latin typeface="Tahoma" panose="020B0604030504040204" pitchFamily="34" charset="0"/>
              </a:rPr>
              <a:t>No deduction under section 35(e)(iii) will be admissible unless the partnership deed either specifies the amount of remuneration payable to each individual working partner or lays down the manner of quantifying such remuneration.</a:t>
            </a:r>
          </a:p>
          <a:p>
            <a:pPr lvl="2" algn="just">
              <a:spcBef>
                <a:spcPts val="600"/>
              </a:spcBef>
              <a:spcAft>
                <a:spcPts val="600"/>
              </a:spcAft>
            </a:pPr>
            <a:r>
              <a:rPr lang="en-US" sz="2000" dirty="0">
                <a:latin typeface="Tahoma" panose="020B0604030504040204" pitchFamily="34" charset="0"/>
              </a:rPr>
              <a:t>   </a:t>
            </a:r>
          </a:p>
        </p:txBody>
      </p:sp>
      <p:sp>
        <p:nvSpPr>
          <p:cNvPr id="2" name="Slide Number Placeholder 1">
            <a:extLst>
              <a:ext uri="{FF2B5EF4-FFF2-40B4-BE49-F238E27FC236}">
                <a16:creationId xmlns:a16="http://schemas.microsoft.com/office/drawing/2014/main" id="{493F6DA6-801A-184E-F29F-E5F7B2819B5D}"/>
              </a:ext>
            </a:extLst>
          </p:cNvPr>
          <p:cNvSpPr>
            <a:spLocks noGrp="1"/>
          </p:cNvSpPr>
          <p:nvPr>
            <p:ph type="sldNum" sz="quarter" idx="12"/>
          </p:nvPr>
        </p:nvSpPr>
        <p:spPr/>
        <p:txBody>
          <a:bodyPr/>
          <a:lstStyle/>
          <a:p>
            <a:fld id="{D8DEDE2C-4B76-45A2-849B-157C573EDADC}" type="slidenum">
              <a:rPr lang="en-IN" smtClean="0"/>
              <a:t>16</a:t>
            </a:fld>
            <a:endParaRPr lang="en-IN"/>
          </a:p>
        </p:txBody>
      </p:sp>
    </p:spTree>
    <p:extLst>
      <p:ext uri="{BB962C8B-B14F-4D97-AF65-F5344CB8AC3E}">
        <p14:creationId xmlns:p14="http://schemas.microsoft.com/office/powerpoint/2010/main" val="3108568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83AB2-1847-2A5B-3B2F-F851E5689500}"/>
              </a:ext>
            </a:extLst>
          </p:cNvPr>
          <p:cNvSpPr>
            <a:spLocks noGrp="1"/>
          </p:cNvSpPr>
          <p:nvPr>
            <p:ph type="title"/>
          </p:nvPr>
        </p:nvSpPr>
        <p:spPr>
          <a:xfrm>
            <a:off x="265472" y="365126"/>
            <a:ext cx="10972504" cy="731498"/>
          </a:xfrm>
        </p:spPr>
        <p:txBody>
          <a:bodyPr>
            <a:normAutofit fontScale="90000"/>
          </a:bodyPr>
          <a:lstStyle/>
          <a:p>
            <a:pPr algn="just"/>
            <a:br>
              <a:rPr lang="en-US" sz="2400" b="1" dirty="0">
                <a:solidFill>
                  <a:srgbClr val="FF0000"/>
                </a:solidFill>
                <a:latin typeface="Segoe UI" panose="020B0502040204020203" pitchFamily="34" charset="0"/>
                <a:ea typeface="Tahoma" panose="020B0604030504040204" pitchFamily="34" charset="0"/>
                <a:cs typeface="Segoe UI" panose="020B0502040204020203" pitchFamily="34" charset="0"/>
              </a:rPr>
            </a:br>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Overriding effect of section 35 of the 2025 Act vis-à-vis section 40 of the 1961 Act</a:t>
            </a:r>
            <a:endParaRPr lang="en-US" sz="2400" dirty="0">
              <a:solidFill>
                <a:schemeClr val="accent1">
                  <a:lumMod val="50000"/>
                </a:schemeClr>
              </a:solidFill>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91F88B91-EA3F-CFB6-E7AC-D4A9B4534A61}"/>
              </a:ext>
            </a:extLst>
          </p:cNvPr>
          <p:cNvSpPr>
            <a:spLocks noGrp="1"/>
          </p:cNvSpPr>
          <p:nvPr>
            <p:ph idx="1"/>
          </p:nvPr>
        </p:nvSpPr>
        <p:spPr>
          <a:xfrm>
            <a:off x="838200" y="1592826"/>
            <a:ext cx="10515600" cy="3259393"/>
          </a:xfrm>
        </p:spPr>
        <p:txBody>
          <a:bodyPr>
            <a:no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hlinkClick r:id="rId2" action="ppaction://hlinksldjump"/>
              </a:rPr>
              <a:t>Note 1</a:t>
            </a: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Section 40 of the Income-tax Act, 1961 begins with “Notwithstanding anything to the contrary in sections 30 to 38, the following amounts shall </a:t>
            </a:r>
            <a:r>
              <a:rPr lang="en-US" sz="2000" b="1" dirty="0">
                <a:latin typeface="Tahoma" panose="020B0604030504040204" pitchFamily="34" charset="0"/>
                <a:ea typeface="Tahoma" panose="020B0604030504040204" pitchFamily="34" charset="0"/>
                <a:cs typeface="Tahoma" panose="020B0604030504040204" pitchFamily="34" charset="0"/>
              </a:rPr>
              <a:t>not</a:t>
            </a:r>
            <a:r>
              <a:rPr lang="en-US" sz="2000" dirty="0">
                <a:latin typeface="Tahoma" panose="020B0604030504040204" pitchFamily="34" charset="0"/>
                <a:ea typeface="Tahoma" panose="020B0604030504040204" pitchFamily="34" charset="0"/>
                <a:cs typeface="Tahoma" panose="020B0604030504040204" pitchFamily="34" charset="0"/>
              </a:rPr>
              <a:t> be deducted in computing the income chargeable under the head "Profits and gains of business or profession“</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Thus, section 40 of the 1961 Act had an overriding effect only </a:t>
            </a:r>
            <a:r>
              <a:rPr lang="en-US" sz="2000" b="1" dirty="0">
                <a:latin typeface="Tahoma" panose="020B0604030504040204" pitchFamily="34" charset="0"/>
                <a:ea typeface="Tahoma" panose="020B0604030504040204" pitchFamily="34" charset="0"/>
                <a:cs typeface="Tahoma" panose="020B0604030504040204" pitchFamily="34" charset="0"/>
              </a:rPr>
              <a:t>on sections 30 to 38 </a:t>
            </a:r>
            <a:r>
              <a:rPr lang="en-US" sz="2000" dirty="0">
                <a:latin typeface="Tahoma" panose="020B0604030504040204" pitchFamily="34" charset="0"/>
                <a:ea typeface="Tahoma" panose="020B0604030504040204" pitchFamily="34" charset="0"/>
                <a:cs typeface="Tahoma" panose="020B0604030504040204" pitchFamily="34" charset="0"/>
              </a:rPr>
              <a:t>but the corresponding section 35 in Income-tax Act 2025 has an overriding effect over all the sections of </a:t>
            </a:r>
            <a:r>
              <a:rPr lang="en-US" sz="2000" b="1" dirty="0">
                <a:latin typeface="Tahoma" panose="020B0604030504040204" pitchFamily="34" charset="0"/>
                <a:ea typeface="Tahoma" panose="020B0604030504040204" pitchFamily="34" charset="0"/>
                <a:cs typeface="Tahoma" panose="020B0604030504040204" pitchFamily="34" charset="0"/>
              </a:rPr>
              <a:t>Chapter IV-D</a:t>
            </a:r>
            <a:r>
              <a:rPr lang="en-US" sz="2000" dirty="0">
                <a:latin typeface="Tahoma" panose="020B0604030504040204" pitchFamily="34" charset="0"/>
                <a:ea typeface="Tahoma" panose="020B0604030504040204" pitchFamily="34" charset="0"/>
                <a:cs typeface="Tahoma" panose="020B0604030504040204" pitchFamily="34" charset="0"/>
              </a:rPr>
              <a:t> i.e. Profit &amp; Gains of business or profession.</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However, </a:t>
            </a:r>
            <a:r>
              <a:rPr lang="en-US" sz="2000" dirty="0" err="1">
                <a:latin typeface="Tahoma" panose="020B0604030504040204" pitchFamily="34" charset="0"/>
                <a:ea typeface="Tahoma" panose="020B0604030504040204" pitchFamily="34" charset="0"/>
                <a:cs typeface="Tahoma" panose="020B0604030504040204" pitchFamily="34" charset="0"/>
              </a:rPr>
              <a:t>inspite</a:t>
            </a:r>
            <a:r>
              <a:rPr lang="en-US" sz="2000" dirty="0">
                <a:latin typeface="Tahoma" panose="020B0604030504040204" pitchFamily="34" charset="0"/>
                <a:ea typeface="Tahoma" panose="020B0604030504040204" pitchFamily="34" charset="0"/>
                <a:cs typeface="Tahoma" panose="020B0604030504040204" pitchFamily="34" charset="0"/>
              </a:rPr>
              <a:t> of overriding effect over all sections of Chapter IV-D, there appears to be no impact since the other sections of Chapter IV-D [like presumptive provisions, maintenance of books of account, tax audit,  deemed profits etc. do not get impacted on account of the overriding provision in section 35, since these sections do not provide for any deduction.</a:t>
            </a:r>
            <a:endParaRPr lang="en-US" sz="2000" dirty="0"/>
          </a:p>
        </p:txBody>
      </p:sp>
      <p:sp>
        <p:nvSpPr>
          <p:cNvPr id="4" name="Slide Number Placeholder 3">
            <a:extLst>
              <a:ext uri="{FF2B5EF4-FFF2-40B4-BE49-F238E27FC236}">
                <a16:creationId xmlns:a16="http://schemas.microsoft.com/office/drawing/2014/main" id="{20780062-B571-B6A2-E227-B0E5858D937C}"/>
              </a:ext>
            </a:extLst>
          </p:cNvPr>
          <p:cNvSpPr>
            <a:spLocks noGrp="1"/>
          </p:cNvSpPr>
          <p:nvPr>
            <p:ph type="sldNum" sz="quarter" idx="12"/>
          </p:nvPr>
        </p:nvSpPr>
        <p:spPr/>
        <p:txBody>
          <a:bodyPr/>
          <a:lstStyle/>
          <a:p>
            <a:fld id="{D8DEDE2C-4B76-45A2-849B-157C573EDADC}" type="slidenum">
              <a:rPr lang="en-IN" smtClean="0"/>
              <a:t>17</a:t>
            </a:fld>
            <a:endParaRPr lang="en-IN"/>
          </a:p>
        </p:txBody>
      </p:sp>
    </p:spTree>
    <p:extLst>
      <p:ext uri="{BB962C8B-B14F-4D97-AF65-F5344CB8AC3E}">
        <p14:creationId xmlns:p14="http://schemas.microsoft.com/office/powerpoint/2010/main" val="2143183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8C94E-5B79-696F-53B8-2E4F277A8C73}"/>
              </a:ext>
            </a:extLst>
          </p:cNvPr>
          <p:cNvSpPr>
            <a:spLocks noGrp="1"/>
          </p:cNvSpPr>
          <p:nvPr>
            <p:ph type="title"/>
          </p:nvPr>
        </p:nvSpPr>
        <p:spPr>
          <a:xfrm>
            <a:off x="619432" y="208543"/>
            <a:ext cx="10819712" cy="781664"/>
          </a:xfrm>
        </p:spPr>
        <p:txBody>
          <a:bodyPr>
            <a:normAutofit fontScale="90000"/>
          </a:bodyPr>
          <a:lstStyle/>
          <a:p>
            <a:r>
              <a:rPr lang="en-US" sz="27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Removal of transition provision introduced by the Finance Act, 1992</a:t>
            </a:r>
            <a:br>
              <a:rPr lang="en-US" sz="27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br>
            <a:br>
              <a:rPr lang="en-US" sz="2000" b="1" dirty="0">
                <a:solidFill>
                  <a:srgbClr val="FF0000"/>
                </a:solidFill>
                <a:latin typeface="Segoe UI" panose="020B0502040204020203" pitchFamily="34" charset="0"/>
                <a:cs typeface="Segoe UI" panose="020B0502040204020203" pitchFamily="34" charset="0"/>
              </a:rPr>
            </a:br>
            <a:endParaRPr lang="en-US" sz="2200" dirty="0"/>
          </a:p>
        </p:txBody>
      </p:sp>
      <p:sp>
        <p:nvSpPr>
          <p:cNvPr id="3" name="Content Placeholder 2">
            <a:extLst>
              <a:ext uri="{FF2B5EF4-FFF2-40B4-BE49-F238E27FC236}">
                <a16:creationId xmlns:a16="http://schemas.microsoft.com/office/drawing/2014/main" id="{0B49D196-A9C5-C352-F080-2FAFEE69A8D7}"/>
              </a:ext>
            </a:extLst>
          </p:cNvPr>
          <p:cNvSpPr>
            <a:spLocks noGrp="1"/>
          </p:cNvSpPr>
          <p:nvPr>
            <p:ph idx="1"/>
          </p:nvPr>
        </p:nvSpPr>
        <p:spPr>
          <a:xfrm>
            <a:off x="662104" y="1480077"/>
            <a:ext cx="10734368" cy="2350778"/>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 following proviso to section 40(b) of the Income-tax Act, 1961 does not have a corresponding provision in the 2025 Act, since it was a transition provision introduced when the taxation scheme of firms was changed by the Finance Act, 1992 w.e.f. 1.4.1993 - </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Provided</a:t>
            </a:r>
            <a:r>
              <a:rPr lang="en-US" sz="2000" dirty="0">
                <a:latin typeface="Tahoma" panose="020B0604030504040204" pitchFamily="34" charset="0"/>
                <a:ea typeface="Tahoma" panose="020B0604030504040204" pitchFamily="34" charset="0"/>
                <a:cs typeface="Tahoma" panose="020B0604030504040204" pitchFamily="34" charset="0"/>
              </a:rPr>
              <a:t> that in relation to any payment under this clause to the partner during the previous year relevant to the assessment year commencing on the 1st day of April, 1993, the terms of the partnership deed may, at any time during the said previous year, provide for such payment.</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8D21DBA1-F1E8-5EBC-B35C-1621C5150780}"/>
              </a:ext>
            </a:extLst>
          </p:cNvPr>
          <p:cNvSpPr>
            <a:spLocks noGrp="1"/>
          </p:cNvSpPr>
          <p:nvPr>
            <p:ph type="sldNum" sz="quarter" idx="12"/>
          </p:nvPr>
        </p:nvSpPr>
        <p:spPr/>
        <p:txBody>
          <a:bodyPr/>
          <a:lstStyle/>
          <a:p>
            <a:fld id="{D8DEDE2C-4B76-45A2-849B-157C573EDADC}" type="slidenum">
              <a:rPr lang="en-IN" smtClean="0"/>
              <a:t>18</a:t>
            </a:fld>
            <a:endParaRPr lang="en-IN"/>
          </a:p>
        </p:txBody>
      </p:sp>
    </p:spTree>
    <p:extLst>
      <p:ext uri="{BB962C8B-B14F-4D97-AF65-F5344CB8AC3E}">
        <p14:creationId xmlns:p14="http://schemas.microsoft.com/office/powerpoint/2010/main" val="776249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8C94E-5B79-696F-53B8-2E4F277A8C73}"/>
              </a:ext>
            </a:extLst>
          </p:cNvPr>
          <p:cNvSpPr>
            <a:spLocks noGrp="1"/>
          </p:cNvSpPr>
          <p:nvPr>
            <p:ph type="title"/>
          </p:nvPr>
        </p:nvSpPr>
        <p:spPr>
          <a:xfrm>
            <a:off x="619432" y="208543"/>
            <a:ext cx="10819712" cy="781664"/>
          </a:xfrm>
        </p:spPr>
        <p:txBody>
          <a:bodyPr>
            <a:normAutofit fontScale="90000"/>
          </a:bodyPr>
          <a:lstStyle/>
          <a:p>
            <a:r>
              <a:rPr lang="en-US" sz="27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Removal of transition provision introduced by the Finance Act, 1992</a:t>
            </a:r>
            <a:br>
              <a:rPr lang="en-US" sz="27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br>
            <a:br>
              <a:rPr lang="en-US" sz="2000" b="1" dirty="0">
                <a:solidFill>
                  <a:srgbClr val="FF0000"/>
                </a:solidFill>
                <a:latin typeface="Segoe UI" panose="020B0502040204020203" pitchFamily="34" charset="0"/>
                <a:cs typeface="Segoe UI" panose="020B0502040204020203" pitchFamily="34" charset="0"/>
              </a:rPr>
            </a:br>
            <a:endParaRPr lang="en-US" sz="2200" dirty="0"/>
          </a:p>
        </p:txBody>
      </p:sp>
      <p:sp>
        <p:nvSpPr>
          <p:cNvPr id="3" name="Content Placeholder 2">
            <a:extLst>
              <a:ext uri="{FF2B5EF4-FFF2-40B4-BE49-F238E27FC236}">
                <a16:creationId xmlns:a16="http://schemas.microsoft.com/office/drawing/2014/main" id="{0B49D196-A9C5-C352-F080-2FAFEE69A8D7}"/>
              </a:ext>
            </a:extLst>
          </p:cNvPr>
          <p:cNvSpPr>
            <a:spLocks noGrp="1"/>
          </p:cNvSpPr>
          <p:nvPr>
            <p:ph idx="1"/>
          </p:nvPr>
        </p:nvSpPr>
        <p:spPr>
          <a:xfrm>
            <a:off x="838200" y="892936"/>
            <a:ext cx="10734368" cy="4092950"/>
          </a:xfrm>
        </p:spPr>
        <p:txBody>
          <a:bodyPr>
            <a:normAutofit lnSpcReduction="10000"/>
          </a:bodyPr>
          <a:lstStyle/>
          <a:p>
            <a:pPr marL="0" indent="0" algn="just">
              <a:spcBef>
                <a:spcPts val="600"/>
              </a:spcBef>
              <a:spcAft>
                <a:spcPts val="600"/>
              </a:spcAft>
              <a:buNone/>
            </a:pPr>
            <a:r>
              <a:rPr lang="en-US" sz="2000" b="1" u="sng" dirty="0">
                <a:latin typeface="Tahoma" panose="020B0604030504040204" pitchFamily="34" charset="0"/>
                <a:ea typeface="Tahoma" panose="020B0604030504040204" pitchFamily="34" charset="0"/>
                <a:cs typeface="Tahoma" panose="020B0604030504040204" pitchFamily="34" charset="0"/>
              </a:rPr>
              <a:t>Position prior to 1.4.1993</a:t>
            </a:r>
          </a:p>
          <a:p>
            <a:pPr algn="just">
              <a:lnSpc>
                <a:spcPct val="10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Prior to 1.4.1993, the </a:t>
            </a:r>
            <a:r>
              <a:rPr lang="en-US" sz="2000" b="1" dirty="0">
                <a:latin typeface="Tahoma" panose="020B0604030504040204" pitchFamily="34" charset="0"/>
                <a:ea typeface="Tahoma" panose="020B0604030504040204" pitchFamily="34" charset="0"/>
                <a:cs typeface="Tahoma" panose="020B0604030504040204" pitchFamily="34" charset="0"/>
              </a:rPr>
              <a:t>partnership firm was taxed at 5% to 18% </a:t>
            </a:r>
            <a:r>
              <a:rPr lang="en-US" sz="2000" dirty="0">
                <a:latin typeface="Tahoma" panose="020B0604030504040204" pitchFamily="34" charset="0"/>
                <a:ea typeface="Tahoma" panose="020B0604030504040204" pitchFamily="34" charset="0"/>
                <a:cs typeface="Tahoma" panose="020B0604030504040204" pitchFamily="34" charset="0"/>
              </a:rPr>
              <a:t>(maximum rate of 18% applicable to total income above Rs.1 lakh and </a:t>
            </a:r>
          </a:p>
          <a:p>
            <a:pPr algn="just">
              <a:lnSpc>
                <a:spcPct val="10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Thereafter, </a:t>
            </a:r>
            <a:r>
              <a:rPr lang="en-US" sz="2000" b="1" dirty="0">
                <a:latin typeface="Tahoma" panose="020B0604030504040204" pitchFamily="34" charset="0"/>
                <a:ea typeface="Tahoma" panose="020B0604030504040204" pitchFamily="34" charset="0"/>
                <a:cs typeface="Tahoma" panose="020B0604030504040204" pitchFamily="34" charset="0"/>
              </a:rPr>
              <a:t>the share income of partners distributed to partners was taxable in their hands</a:t>
            </a:r>
            <a:r>
              <a:rPr lang="en-US" sz="2000" dirty="0">
                <a:latin typeface="Tahoma" panose="020B0604030504040204" pitchFamily="34" charset="0"/>
                <a:ea typeface="Tahoma" panose="020B0604030504040204" pitchFamily="34" charset="0"/>
                <a:cs typeface="Tahoma" panose="020B0604030504040204" pitchFamily="34" charset="0"/>
              </a:rPr>
              <a:t>. </a:t>
            </a:r>
          </a:p>
          <a:p>
            <a:pPr algn="just">
              <a:lnSpc>
                <a:spcPct val="10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Further, the tax liability of a firm and its partners depended upon the question whether the firm was granted registration under the Income-tax Act or not. </a:t>
            </a:r>
          </a:p>
          <a:p>
            <a:pPr algn="just">
              <a:lnSpc>
                <a:spcPct val="10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In the case of a </a:t>
            </a:r>
            <a:r>
              <a:rPr lang="en-US" sz="2000" b="1" dirty="0">
                <a:latin typeface="Tahoma" panose="020B0604030504040204" pitchFamily="34" charset="0"/>
                <a:ea typeface="Tahoma" panose="020B0604030504040204" pitchFamily="34" charset="0"/>
                <a:cs typeface="Tahoma" panose="020B0604030504040204" pitchFamily="34" charset="0"/>
              </a:rPr>
              <a:t>registered firm</a:t>
            </a:r>
            <a:r>
              <a:rPr lang="en-US" sz="2000" dirty="0">
                <a:latin typeface="Tahoma" panose="020B0604030504040204" pitchFamily="34" charset="0"/>
                <a:ea typeface="Tahoma" panose="020B0604030504040204" pitchFamily="34" charset="0"/>
                <a:cs typeface="Tahoma" panose="020B0604030504040204" pitchFamily="34" charset="0"/>
              </a:rPr>
              <a:t>, the firm paid tax on its total income according to the rates prescribed in the Schedule for registered firms. </a:t>
            </a:r>
          </a:p>
          <a:p>
            <a:pPr algn="just">
              <a:lnSpc>
                <a:spcPct val="100000"/>
              </a:lnSpc>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An </a:t>
            </a:r>
            <a:r>
              <a:rPr lang="en-US" sz="2000" b="1" dirty="0">
                <a:latin typeface="Tahoma" panose="020B0604030504040204" pitchFamily="34" charset="0"/>
                <a:ea typeface="Tahoma" panose="020B0604030504040204" pitchFamily="34" charset="0"/>
                <a:cs typeface="Tahoma" panose="020B0604030504040204" pitchFamily="34" charset="0"/>
              </a:rPr>
              <a:t>unregistered firm </a:t>
            </a:r>
            <a:r>
              <a:rPr lang="en-US" sz="2000" dirty="0">
                <a:latin typeface="Tahoma" panose="020B0604030504040204" pitchFamily="34" charset="0"/>
                <a:ea typeface="Tahoma" panose="020B0604030504040204" pitchFamily="34" charset="0"/>
                <a:cs typeface="Tahoma" panose="020B0604030504040204" pitchFamily="34" charset="0"/>
              </a:rPr>
              <a:t>was taxed at the rates applicable to individuals, with the share income included in the hands of the partners for rate purposes only.</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8D21DBA1-F1E8-5EBC-B35C-1621C5150780}"/>
              </a:ext>
            </a:extLst>
          </p:cNvPr>
          <p:cNvSpPr>
            <a:spLocks noGrp="1"/>
          </p:cNvSpPr>
          <p:nvPr>
            <p:ph type="sldNum" sz="quarter" idx="12"/>
          </p:nvPr>
        </p:nvSpPr>
        <p:spPr/>
        <p:txBody>
          <a:bodyPr/>
          <a:lstStyle/>
          <a:p>
            <a:fld id="{D8DEDE2C-4B76-45A2-849B-157C573EDADC}" type="slidenum">
              <a:rPr lang="en-IN" smtClean="0"/>
              <a:t>19</a:t>
            </a:fld>
            <a:endParaRPr lang="en-IN"/>
          </a:p>
        </p:txBody>
      </p:sp>
    </p:spTree>
    <p:extLst>
      <p:ext uri="{BB962C8B-B14F-4D97-AF65-F5344CB8AC3E}">
        <p14:creationId xmlns:p14="http://schemas.microsoft.com/office/powerpoint/2010/main" val="3523863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D32B5-C6A3-2AFE-B5C2-245D8EE0BAC6}"/>
              </a:ext>
            </a:extLst>
          </p:cNvPr>
          <p:cNvSpPr>
            <a:spLocks noGrp="1"/>
          </p:cNvSpPr>
          <p:nvPr>
            <p:ph type="title"/>
          </p:nvPr>
        </p:nvSpPr>
        <p:spPr>
          <a:xfrm>
            <a:off x="838200" y="127809"/>
            <a:ext cx="10515600" cy="731497"/>
          </a:xfrm>
        </p:spPr>
        <p:txBody>
          <a:bodyPr>
            <a:normAutofit fontScale="90000"/>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Relevant Sections in Income-tax Act, 2025 </a:t>
            </a:r>
            <a:r>
              <a:rPr lang="en-US" sz="2400" b="1" i="1" dirty="0">
                <a:solidFill>
                  <a:schemeClr val="accent1">
                    <a:lumMod val="50000"/>
                  </a:schemeClr>
                </a:solidFill>
                <a:latin typeface="Segoe UI" panose="020B0502040204020203" pitchFamily="34" charset="0"/>
                <a:cs typeface="Segoe UI" panose="020B0502040204020203" pitchFamily="34" charset="0"/>
              </a:rPr>
              <a:t>vis-à-vis</a:t>
            </a:r>
            <a:r>
              <a:rPr lang="en-US" sz="2400" b="1" dirty="0">
                <a:solidFill>
                  <a:schemeClr val="accent1">
                    <a:lumMod val="50000"/>
                  </a:schemeClr>
                </a:solidFill>
                <a:latin typeface="Segoe UI" panose="020B0502040204020203" pitchFamily="34" charset="0"/>
                <a:cs typeface="Segoe UI" panose="020B0502040204020203" pitchFamily="34" charset="0"/>
              </a:rPr>
              <a:t> Income-tax Act, 1961</a:t>
            </a:r>
          </a:p>
        </p:txBody>
      </p:sp>
      <p:graphicFrame>
        <p:nvGraphicFramePr>
          <p:cNvPr id="4" name="Content Placeholder 3">
            <a:extLst>
              <a:ext uri="{FF2B5EF4-FFF2-40B4-BE49-F238E27FC236}">
                <a16:creationId xmlns:a16="http://schemas.microsoft.com/office/drawing/2014/main" id="{8781A6FC-783F-3E96-2769-C0411F8201CE}"/>
              </a:ext>
            </a:extLst>
          </p:cNvPr>
          <p:cNvGraphicFramePr>
            <a:graphicFrameLocks noGrp="1"/>
          </p:cNvGraphicFramePr>
          <p:nvPr>
            <p:ph idx="1"/>
            <p:extLst>
              <p:ext uri="{D42A27DB-BD31-4B8C-83A1-F6EECF244321}">
                <p14:modId xmlns:p14="http://schemas.microsoft.com/office/powerpoint/2010/main" val="4272044461"/>
              </p:ext>
            </p:extLst>
          </p:nvPr>
        </p:nvGraphicFramePr>
        <p:xfrm>
          <a:off x="838203" y="978409"/>
          <a:ext cx="10515597" cy="3575939"/>
        </p:xfrm>
        <a:graphic>
          <a:graphicData uri="http://schemas.openxmlformats.org/drawingml/2006/table">
            <a:tbl>
              <a:tblPr firstRow="1" bandRow="1">
                <a:tableStyleId>{5C22544A-7EE6-4342-B048-85BDC9FD1C3A}</a:tableStyleId>
              </a:tblPr>
              <a:tblGrid>
                <a:gridCol w="1301496">
                  <a:extLst>
                    <a:ext uri="{9D8B030D-6E8A-4147-A177-3AD203B41FA5}">
                      <a16:colId xmlns:a16="http://schemas.microsoft.com/office/drawing/2014/main" val="1816879065"/>
                    </a:ext>
                  </a:extLst>
                </a:gridCol>
                <a:gridCol w="1490472">
                  <a:extLst>
                    <a:ext uri="{9D8B030D-6E8A-4147-A177-3AD203B41FA5}">
                      <a16:colId xmlns:a16="http://schemas.microsoft.com/office/drawing/2014/main" val="3694258705"/>
                    </a:ext>
                  </a:extLst>
                </a:gridCol>
                <a:gridCol w="5998464">
                  <a:extLst>
                    <a:ext uri="{9D8B030D-6E8A-4147-A177-3AD203B41FA5}">
                      <a16:colId xmlns:a16="http://schemas.microsoft.com/office/drawing/2014/main" val="731128564"/>
                    </a:ext>
                  </a:extLst>
                </a:gridCol>
                <a:gridCol w="1725165">
                  <a:extLst>
                    <a:ext uri="{9D8B030D-6E8A-4147-A177-3AD203B41FA5}">
                      <a16:colId xmlns:a16="http://schemas.microsoft.com/office/drawing/2014/main" val="93176143"/>
                    </a:ext>
                  </a:extLst>
                </a:gridCol>
              </a:tblGrid>
              <a:tr h="733985">
                <a:tc gridSpan="2">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Section in the Income-tax Act</a:t>
                      </a:r>
                    </a:p>
                  </a:txBody>
                  <a:tcPr/>
                </a:tc>
                <a:tc hMerge="1">
                  <a:txBody>
                    <a:bodyPr/>
                    <a:lstStyle/>
                    <a:p>
                      <a:endParaRPr dirty="0"/>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Provision</a:t>
                      </a:r>
                    </a:p>
                  </a:txBody>
                  <a:tcPr/>
                </a:tc>
                <a:tc>
                  <a:txBody>
                    <a:bodyPr/>
                    <a:lstStyle/>
                    <a:p>
                      <a:pPr marL="0" lvl="1" algn="just"/>
                      <a:r>
                        <a:rPr lang="en-US" sz="2000" dirty="0">
                          <a:latin typeface="Tahoma" panose="020B0604030504040204" pitchFamily="34" charset="0"/>
                          <a:ea typeface="Tahoma" panose="020B0604030504040204" pitchFamily="34" charset="0"/>
                          <a:cs typeface="Tahoma" panose="020B0604030504040204" pitchFamily="34" charset="0"/>
                        </a:rPr>
                        <a:t>Difference</a:t>
                      </a:r>
                    </a:p>
                  </a:txBody>
                  <a:tcPr/>
                </a:tc>
                <a:extLst>
                  <a:ext uri="{0D108BD9-81ED-4DB2-BD59-A6C34878D82A}">
                    <a16:rowId xmlns:a16="http://schemas.microsoft.com/office/drawing/2014/main" val="3252868765"/>
                  </a:ext>
                </a:extLst>
              </a:tr>
              <a:tr h="510438">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1961</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2025</a:t>
                      </a:r>
                    </a:p>
                  </a:txBody>
                  <a:tcPr/>
                </a:tc>
                <a:tc>
                  <a:txBody>
                    <a:bodyPr/>
                    <a:lstStyle/>
                    <a:p>
                      <a:pPr algn="just"/>
                      <a:endParaRPr lang="en-US" sz="2000" b="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endParaRPr lang="en-US" sz="2000" b="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806968933"/>
                  </a:ext>
                </a:extLst>
              </a:tr>
              <a:tr h="510438">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2(23)(</a:t>
                      </a:r>
                      <a:r>
                        <a:rPr lang="en-US" sz="2000" b="0" dirty="0" err="1">
                          <a:latin typeface="Tahoma" panose="020B0604030504040204" pitchFamily="34" charset="0"/>
                          <a:ea typeface="Tahoma" panose="020B0604030504040204" pitchFamily="34" charset="0"/>
                          <a:cs typeface="Tahoma" panose="020B0604030504040204" pitchFamily="34" charset="0"/>
                        </a:rPr>
                        <a:t>i</a:t>
                      </a:r>
                      <a:r>
                        <a:rPr lang="en-US" sz="2000" b="0" dirty="0">
                          <a:latin typeface="Tahoma" panose="020B0604030504040204" pitchFamily="34" charset="0"/>
                          <a:ea typeface="Tahoma" panose="020B0604030504040204" pitchFamily="34" charset="0"/>
                          <a:cs typeface="Tahoma" panose="020B0604030504040204" pitchFamily="34" charset="0"/>
                        </a:rPr>
                        <a:t>)</a:t>
                      </a:r>
                    </a:p>
                  </a:txBody>
                  <a:tcPr/>
                </a:tc>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2(45)</a:t>
                      </a:r>
                    </a:p>
                  </a:txBody>
                  <a:tcPr/>
                </a:tc>
                <a:tc>
                  <a:txBody>
                    <a:bodyPr/>
                    <a:lstStyle/>
                    <a:p>
                      <a:pPr algn="just"/>
                      <a:r>
                        <a:rPr lang="en-US" sz="2000" b="0" dirty="0">
                          <a:latin typeface="Tahoma" panose="020B0604030504040204" pitchFamily="34" charset="0"/>
                          <a:ea typeface="Tahoma" panose="020B0604030504040204" pitchFamily="34" charset="0"/>
                          <a:cs typeface="Tahoma" panose="020B0604030504040204" pitchFamily="34" charset="0"/>
                        </a:rPr>
                        <a:t>Meaning of Firm</a:t>
                      </a:r>
                    </a:p>
                  </a:txBody>
                  <a:tcPr/>
                </a:tc>
                <a:tc>
                  <a:txBody>
                    <a:bodyPr/>
                    <a:lstStyle/>
                    <a:p>
                      <a:pPr algn="just"/>
                      <a:r>
                        <a:rPr lang="en-US" sz="2000" b="0" dirty="0">
                          <a:latin typeface="Tahoma" panose="020B0604030504040204" pitchFamily="34" charset="0"/>
                          <a:ea typeface="Tahoma" panose="020B0604030504040204" pitchFamily="34" charset="0"/>
                          <a:cs typeface="Tahoma" panose="020B0604030504040204" pitchFamily="34" charset="0"/>
                        </a:rPr>
                        <a:t>No difference</a:t>
                      </a:r>
                    </a:p>
                  </a:txBody>
                  <a:tcPr/>
                </a:tc>
                <a:extLst>
                  <a:ext uri="{0D108BD9-81ED-4DB2-BD59-A6C34878D82A}">
                    <a16:rowId xmlns:a16="http://schemas.microsoft.com/office/drawing/2014/main" val="3863811959"/>
                  </a:ext>
                </a:extLst>
              </a:tr>
              <a:tr h="510438">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6(2)</a:t>
                      </a:r>
                    </a:p>
                  </a:txBody>
                  <a:tcPr/>
                </a:tc>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6(9)</a:t>
                      </a:r>
                    </a:p>
                  </a:txBody>
                  <a:tcPr/>
                </a:tc>
                <a:tc>
                  <a:txBody>
                    <a:bodyPr/>
                    <a:lstStyle/>
                    <a:p>
                      <a:pPr algn="just"/>
                      <a:r>
                        <a:rPr lang="en-US" sz="2000" b="0" dirty="0">
                          <a:latin typeface="Tahoma" panose="020B0604030504040204" pitchFamily="34" charset="0"/>
                          <a:ea typeface="Tahoma" panose="020B0604030504040204" pitchFamily="34" charset="0"/>
                          <a:cs typeface="Tahoma" panose="020B0604030504040204" pitchFamily="34" charset="0"/>
                        </a:rPr>
                        <a:t>Residential Status of Firm</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dirty="0">
                          <a:latin typeface="Tahoma" panose="020B0604030504040204" pitchFamily="34" charset="0"/>
                          <a:ea typeface="Tahoma" panose="020B0604030504040204" pitchFamily="34" charset="0"/>
                          <a:cs typeface="Tahoma" panose="020B0604030504040204" pitchFamily="34" charset="0"/>
                        </a:rPr>
                        <a:t>No difference</a:t>
                      </a:r>
                    </a:p>
                  </a:txBody>
                  <a:tcPr/>
                </a:tc>
                <a:extLst>
                  <a:ext uri="{0D108BD9-81ED-4DB2-BD59-A6C34878D82A}">
                    <a16:rowId xmlns:a16="http://schemas.microsoft.com/office/drawing/2014/main" val="1257969395"/>
                  </a:ext>
                </a:extLst>
              </a:tr>
              <a:tr h="1053109">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10(2A)</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Schedule III, </a:t>
                      </a:r>
                    </a:p>
                    <a:p>
                      <a:pPr algn="ctr"/>
                      <a:r>
                        <a:rPr lang="en-US" sz="2000" dirty="0">
                          <a:latin typeface="Tahoma" panose="020B0604030504040204" pitchFamily="34" charset="0"/>
                          <a:ea typeface="Tahoma" panose="020B0604030504040204" pitchFamily="34" charset="0"/>
                          <a:cs typeface="Tahoma" panose="020B0604030504040204" pitchFamily="34" charset="0"/>
                        </a:rPr>
                        <a:t>Table, Sl. No. 2</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Any sum received by a partner towards his share in the total income of the firm (as per the profit-sharing ratio provided in the partnership deed)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802432057"/>
                  </a:ext>
                </a:extLst>
              </a:tr>
            </a:tbl>
          </a:graphicData>
        </a:graphic>
      </p:graphicFrame>
      <p:sp>
        <p:nvSpPr>
          <p:cNvPr id="3" name="Slide Number Placeholder 2">
            <a:extLst>
              <a:ext uri="{FF2B5EF4-FFF2-40B4-BE49-F238E27FC236}">
                <a16:creationId xmlns:a16="http://schemas.microsoft.com/office/drawing/2014/main" id="{659B7273-83BF-9D51-5C01-6677EF80BD2E}"/>
              </a:ext>
            </a:extLst>
          </p:cNvPr>
          <p:cNvSpPr>
            <a:spLocks noGrp="1"/>
          </p:cNvSpPr>
          <p:nvPr>
            <p:ph type="sldNum" sz="quarter" idx="12"/>
          </p:nvPr>
        </p:nvSpPr>
        <p:spPr/>
        <p:txBody>
          <a:bodyPr/>
          <a:lstStyle/>
          <a:p>
            <a:fld id="{D8DEDE2C-4B76-45A2-849B-157C573EDADC}" type="slidenum">
              <a:rPr lang="en-IN" smtClean="0"/>
              <a:t>2</a:t>
            </a:fld>
            <a:endParaRPr lang="en-IN"/>
          </a:p>
        </p:txBody>
      </p:sp>
    </p:spTree>
    <p:extLst>
      <p:ext uri="{BB962C8B-B14F-4D97-AF65-F5344CB8AC3E}">
        <p14:creationId xmlns:p14="http://schemas.microsoft.com/office/powerpoint/2010/main" val="444486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8C94E-5B79-696F-53B8-2E4F277A8C73}"/>
              </a:ext>
            </a:extLst>
          </p:cNvPr>
          <p:cNvSpPr>
            <a:spLocks noGrp="1"/>
          </p:cNvSpPr>
          <p:nvPr>
            <p:ph type="title"/>
          </p:nvPr>
        </p:nvSpPr>
        <p:spPr>
          <a:xfrm>
            <a:off x="838200" y="235975"/>
            <a:ext cx="10515600" cy="781664"/>
          </a:xfrm>
        </p:spPr>
        <p:txBody>
          <a:bodyPr>
            <a:normAutofit/>
          </a:bodyPr>
          <a:lstStyle/>
          <a:p>
            <a:r>
              <a:rPr lang="en-US" sz="27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Removal of transition provision introduced in the year 1993</a:t>
            </a:r>
            <a:br>
              <a:rPr lang="en-US" sz="2000" b="1" dirty="0">
                <a:solidFill>
                  <a:schemeClr val="accent1">
                    <a:lumMod val="50000"/>
                  </a:schemeClr>
                </a:solidFill>
                <a:latin typeface="Segoe UI" panose="020B0502040204020203" pitchFamily="34" charset="0"/>
                <a:cs typeface="Segoe UI" panose="020B0502040204020203" pitchFamily="34" charset="0"/>
              </a:rPr>
            </a:br>
            <a:endParaRPr lang="en-US" sz="2200" dirty="0">
              <a:solidFill>
                <a:schemeClr val="accent1">
                  <a:lumMod val="50000"/>
                </a:schemeClr>
              </a:solidFill>
            </a:endParaRPr>
          </a:p>
        </p:txBody>
      </p:sp>
      <p:sp>
        <p:nvSpPr>
          <p:cNvPr id="3" name="Content Placeholder 2">
            <a:extLst>
              <a:ext uri="{FF2B5EF4-FFF2-40B4-BE49-F238E27FC236}">
                <a16:creationId xmlns:a16="http://schemas.microsoft.com/office/drawing/2014/main" id="{0B49D196-A9C5-C352-F080-2FAFEE69A8D7}"/>
              </a:ext>
            </a:extLst>
          </p:cNvPr>
          <p:cNvSpPr>
            <a:spLocks noGrp="1"/>
          </p:cNvSpPr>
          <p:nvPr>
            <p:ph idx="1"/>
          </p:nvPr>
        </p:nvSpPr>
        <p:spPr>
          <a:xfrm>
            <a:off x="619432" y="1322703"/>
            <a:ext cx="10734368" cy="4519831"/>
          </a:xfrm>
        </p:spPr>
        <p:txBody>
          <a:bodyPr>
            <a:normAutofit/>
          </a:bodyPr>
          <a:lstStyle/>
          <a:p>
            <a:pPr marL="0" indent="0" algn="just">
              <a:spcBef>
                <a:spcPts val="600"/>
              </a:spcBef>
              <a:spcAft>
                <a:spcPts val="600"/>
              </a:spcAft>
              <a:buNone/>
            </a:pPr>
            <a:r>
              <a:rPr lang="en-US" sz="2000" b="1" u="sng" dirty="0">
                <a:latin typeface="Tahoma" panose="020B0604030504040204" pitchFamily="34" charset="0"/>
                <a:ea typeface="Tahoma" panose="020B0604030504040204" pitchFamily="34" charset="0"/>
                <a:cs typeface="Tahoma" panose="020B0604030504040204" pitchFamily="34" charset="0"/>
              </a:rPr>
              <a:t>Position of law with effect from 1.4.1993</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A firm is taxed as a separate entity and there is no distinction between registered and unregistered firms.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After allowing remuneration and interest to the partners as per the partnership deed, the balance income of the firms is taxed in the hands of the firm.  </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Share income of partner from a firm is exempt from tax</a:t>
            </a:r>
            <a:r>
              <a:rPr lang="en-US" sz="2000" dirty="0">
                <a:latin typeface="Tahoma" panose="020B0604030504040204" pitchFamily="34" charset="0"/>
                <a:ea typeface="Tahoma" panose="020B0604030504040204" pitchFamily="34" charset="0"/>
                <a:cs typeface="Tahoma" panose="020B0604030504040204" pitchFamily="34" charset="0"/>
              </a:rPr>
              <a:t>. </a:t>
            </a:r>
          </a:p>
          <a:p>
            <a:pPr marL="0" indent="0" algn="just">
              <a:spcBef>
                <a:spcPts val="600"/>
              </a:spcBef>
              <a:spcAft>
                <a:spcPts val="600"/>
              </a:spcAft>
              <a:buNone/>
            </a:pPr>
            <a:r>
              <a:rPr lang="en-US" sz="2000" b="1" u="sng" dirty="0">
                <a:latin typeface="Tahoma" panose="020B0604030504040204" pitchFamily="34" charset="0"/>
                <a:ea typeface="Tahoma" panose="020B0604030504040204" pitchFamily="34" charset="0"/>
                <a:cs typeface="Tahoma" panose="020B0604030504040204" pitchFamily="34" charset="0"/>
              </a:rPr>
              <a:t>Transition provision in the 1961 Act</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Accordingly, the proviso was inserted to provide that for the A.Y.1993-94, the partnership deed may at any time during the P.Y.1992-93 provide for payment of remuneration and interest.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Since the proviso is no longer relevant now, there is no corresponding provision in the 2025 Act. </a:t>
            </a:r>
          </a:p>
        </p:txBody>
      </p:sp>
      <p:sp>
        <p:nvSpPr>
          <p:cNvPr id="4" name="Slide Number Placeholder 3">
            <a:extLst>
              <a:ext uri="{FF2B5EF4-FFF2-40B4-BE49-F238E27FC236}">
                <a16:creationId xmlns:a16="http://schemas.microsoft.com/office/drawing/2014/main" id="{C802728B-B89C-B2C0-3921-24C23C00ADBB}"/>
              </a:ext>
            </a:extLst>
          </p:cNvPr>
          <p:cNvSpPr>
            <a:spLocks noGrp="1"/>
          </p:cNvSpPr>
          <p:nvPr>
            <p:ph type="sldNum" sz="quarter" idx="12"/>
          </p:nvPr>
        </p:nvSpPr>
        <p:spPr/>
        <p:txBody>
          <a:bodyPr/>
          <a:lstStyle/>
          <a:p>
            <a:fld id="{D8DEDE2C-4B76-45A2-849B-157C573EDADC}" type="slidenum">
              <a:rPr lang="en-IN" smtClean="0"/>
              <a:t>20</a:t>
            </a:fld>
            <a:endParaRPr lang="en-IN" dirty="0"/>
          </a:p>
        </p:txBody>
      </p:sp>
    </p:spTree>
    <p:extLst>
      <p:ext uri="{BB962C8B-B14F-4D97-AF65-F5344CB8AC3E}">
        <p14:creationId xmlns:p14="http://schemas.microsoft.com/office/powerpoint/2010/main" val="4523125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444160" y="358288"/>
            <a:ext cx="10751924" cy="800219"/>
          </a:xfrm>
          <a:prstGeom prst="rect">
            <a:avLst/>
          </a:prstGeom>
          <a:noFill/>
        </p:spPr>
        <p:txBody>
          <a:bodyPr wrap="square">
            <a:spAutoFit/>
          </a:bodyPr>
          <a:lstStyle/>
          <a:p>
            <a:pPr algn="just"/>
            <a:r>
              <a:rPr lang="en-US" sz="2300" b="1" i="0"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Capital Gain on transfer of a capital asset by a</a:t>
            </a:r>
            <a:r>
              <a:rPr lang="en-US" sz="23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partner to firm [Section 67(9) of the 2025 Act corresponding to  section 45(3) of the 1961 Act] </a:t>
            </a:r>
            <a:endParaRPr lang="en-US" sz="23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444160" y="1785973"/>
            <a:ext cx="11002297" cy="2631490"/>
          </a:xfrm>
          <a:prstGeom prst="rect">
            <a:avLst/>
          </a:prstGeom>
          <a:noFill/>
        </p:spPr>
        <p:txBody>
          <a:bodyPr wrap="square">
            <a:spAutoFit/>
          </a:bodyPr>
          <a:lstStyle/>
          <a:p>
            <a:pPr algn="just">
              <a:spcBef>
                <a:spcPts val="600"/>
              </a:spcBef>
            </a:pPr>
            <a:r>
              <a:rPr lang="en-US" sz="2000" b="1" dirty="0">
                <a:latin typeface="Tahoma" panose="020B0604030504040204" pitchFamily="34" charset="0"/>
              </a:rPr>
              <a:t>Tax implication at the time of admission of partner</a:t>
            </a:r>
          </a:p>
          <a:p>
            <a:pPr marL="285750" indent="-285750" algn="just">
              <a:spcBef>
                <a:spcPts val="600"/>
              </a:spcBef>
              <a:buFont typeface="Wingdings" panose="05000000000000000000" pitchFamily="2" charset="2"/>
              <a:buChar char="§"/>
            </a:pPr>
            <a:r>
              <a:rPr lang="en-US" sz="2000" dirty="0">
                <a:latin typeface="Tahoma" panose="020B0604030504040204" pitchFamily="34" charset="0"/>
              </a:rPr>
              <a:t>If any profits or gains arise from the transfer of a capital asset by a person, to a firm </a:t>
            </a:r>
            <a:r>
              <a:rPr lang="en-US" sz="2000" b="1" dirty="0">
                <a:latin typeface="Tahoma" panose="020B0604030504040204" pitchFamily="34" charset="0"/>
              </a:rPr>
              <a:t>in which he is or becomes a partner</a:t>
            </a:r>
            <a:r>
              <a:rPr lang="en-US" sz="2000" dirty="0">
                <a:latin typeface="Tahoma" panose="020B0604030504040204" pitchFamily="34" charset="0"/>
              </a:rPr>
              <a:t>, by way of capital contribution or otherwise, then,–</a:t>
            </a:r>
          </a:p>
          <a:p>
            <a:pPr marL="285750" indent="-285750" algn="just">
              <a:spcBef>
                <a:spcPts val="600"/>
              </a:spcBef>
              <a:buFont typeface="Wingdings" panose="05000000000000000000" pitchFamily="2" charset="2"/>
              <a:buChar char="§"/>
            </a:pPr>
            <a:endParaRPr lang="en-US" sz="2000" dirty="0">
              <a:latin typeface="Tahoma" panose="020B0604030504040204" pitchFamily="34" charset="0"/>
            </a:endParaRPr>
          </a:p>
          <a:p>
            <a:pPr marL="285750" indent="-285750" algn="just">
              <a:spcBef>
                <a:spcPts val="600"/>
              </a:spcBef>
              <a:buFont typeface="Wingdings" panose="05000000000000000000" pitchFamily="2" charset="2"/>
              <a:buChar char="§"/>
            </a:pPr>
            <a:endParaRPr lang="en-US" sz="2000" dirty="0">
              <a:latin typeface="Tahoma" panose="020B0604030504040204" pitchFamily="34" charset="0"/>
            </a:endParaRPr>
          </a:p>
          <a:p>
            <a:pPr marL="457200" lvl="2" indent="-648000" algn="just">
              <a:spcBef>
                <a:spcPts val="600"/>
              </a:spcBef>
            </a:pPr>
            <a:r>
              <a:rPr lang="en-US" sz="2000" dirty="0">
                <a:latin typeface="Tahoma" panose="020B0604030504040204" pitchFamily="34" charset="0"/>
              </a:rPr>
              <a:t>    </a:t>
            </a:r>
          </a:p>
          <a:p>
            <a:pPr marL="457200" lvl="3" indent="-457200" algn="just">
              <a:spcBef>
                <a:spcPts val="600"/>
              </a:spcBef>
            </a:pPr>
            <a:r>
              <a:rPr lang="en-US" sz="2000" dirty="0">
                <a:latin typeface="Tahoma" panose="020B0604030504040204" pitchFamily="34" charset="0"/>
              </a:rPr>
              <a:t>    </a:t>
            </a:r>
          </a:p>
        </p:txBody>
      </p:sp>
      <p:sp>
        <p:nvSpPr>
          <p:cNvPr id="2" name="Slide Number Placeholder 1">
            <a:extLst>
              <a:ext uri="{FF2B5EF4-FFF2-40B4-BE49-F238E27FC236}">
                <a16:creationId xmlns:a16="http://schemas.microsoft.com/office/drawing/2014/main" id="{B18AEFE1-9B43-E222-9039-5ED3BBC9BEAA}"/>
              </a:ext>
            </a:extLst>
          </p:cNvPr>
          <p:cNvSpPr>
            <a:spLocks noGrp="1"/>
          </p:cNvSpPr>
          <p:nvPr>
            <p:ph type="sldNum" sz="quarter" idx="12"/>
          </p:nvPr>
        </p:nvSpPr>
        <p:spPr/>
        <p:txBody>
          <a:bodyPr/>
          <a:lstStyle/>
          <a:p>
            <a:fld id="{D8DEDE2C-4B76-45A2-849B-157C573EDADC}" type="slidenum">
              <a:rPr lang="en-IN" smtClean="0"/>
              <a:t>21</a:t>
            </a:fld>
            <a:endParaRPr lang="en-IN"/>
          </a:p>
        </p:txBody>
      </p:sp>
      <p:graphicFrame>
        <p:nvGraphicFramePr>
          <p:cNvPr id="3" name="Table 2">
            <a:extLst>
              <a:ext uri="{FF2B5EF4-FFF2-40B4-BE49-F238E27FC236}">
                <a16:creationId xmlns:a16="http://schemas.microsoft.com/office/drawing/2014/main" id="{70269FE8-6CE8-E173-BB4D-9D0DE335BBEC}"/>
              </a:ext>
            </a:extLst>
          </p:cNvPr>
          <p:cNvGraphicFramePr>
            <a:graphicFrameLocks noGrp="1"/>
          </p:cNvGraphicFramePr>
          <p:nvPr>
            <p:extLst>
              <p:ext uri="{D42A27DB-BD31-4B8C-83A1-F6EECF244321}">
                <p14:modId xmlns:p14="http://schemas.microsoft.com/office/powerpoint/2010/main" val="233017330"/>
              </p:ext>
            </p:extLst>
          </p:nvPr>
        </p:nvGraphicFramePr>
        <p:xfrm>
          <a:off x="831679" y="3008235"/>
          <a:ext cx="10227257" cy="2621280"/>
        </p:xfrm>
        <a:graphic>
          <a:graphicData uri="http://schemas.openxmlformats.org/drawingml/2006/table">
            <a:tbl>
              <a:tblPr firstRow="1" bandRow="1">
                <a:tableStyleId>{69CF1AB2-1976-4502-BF36-3FF5EA218861}</a:tableStyleId>
              </a:tblPr>
              <a:tblGrid>
                <a:gridCol w="652387">
                  <a:extLst>
                    <a:ext uri="{9D8B030D-6E8A-4147-A177-3AD203B41FA5}">
                      <a16:colId xmlns:a16="http://schemas.microsoft.com/office/drawing/2014/main" val="173495649"/>
                    </a:ext>
                  </a:extLst>
                </a:gridCol>
                <a:gridCol w="9574870">
                  <a:extLst>
                    <a:ext uri="{9D8B030D-6E8A-4147-A177-3AD203B41FA5}">
                      <a16:colId xmlns:a16="http://schemas.microsoft.com/office/drawing/2014/main" val="941856156"/>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Tahoma" panose="020B0604030504040204" pitchFamily="34" charset="0"/>
                          <a:ea typeface="Tahoma" panose="020B0604030504040204" pitchFamily="34" charset="0"/>
                          <a:cs typeface="Tahoma" panose="020B0604030504040204" pitchFamily="34" charset="0"/>
                        </a:rPr>
                        <a:t>(a)</a:t>
                      </a:r>
                    </a:p>
                    <a:p>
                      <a:pPr algn="ctr"/>
                      <a:endParaRPr lang="en-IN" sz="2000" b="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r>
                        <a:rPr lang="en-US" sz="2000" b="0" dirty="0">
                          <a:latin typeface="Tahoma" panose="020B0604030504040204" pitchFamily="34" charset="0"/>
                          <a:ea typeface="Tahoma" panose="020B0604030504040204" pitchFamily="34" charset="0"/>
                          <a:cs typeface="Tahoma" panose="020B0604030504040204" pitchFamily="34" charset="0"/>
                        </a:rPr>
                        <a:t>such profits and gains shall be chargeable to tax as his income of the tax year of such  transfer</a:t>
                      </a:r>
                      <a:r>
                        <a:rPr lang="en-US" sz="2000" b="0">
                          <a:latin typeface="Tahoma" panose="020B0604030504040204" pitchFamily="34" charset="0"/>
                          <a:ea typeface="Tahoma" panose="020B0604030504040204" pitchFamily="34" charset="0"/>
                          <a:cs typeface="Tahoma" panose="020B0604030504040204" pitchFamily="34" charset="0"/>
                        </a:rPr>
                        <a:t>; and</a:t>
                      </a:r>
                    </a:p>
                    <a:p>
                      <a:pPr algn="just"/>
                      <a:endParaRPr lang="en-IN" sz="2000" b="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63288185"/>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Tahoma" panose="020B0604030504040204" pitchFamily="34" charset="0"/>
                          <a:ea typeface="Tahoma" panose="020B0604030504040204" pitchFamily="34" charset="0"/>
                          <a:cs typeface="Tahoma" panose="020B0604030504040204" pitchFamily="34" charset="0"/>
                        </a:rPr>
                        <a:t>(b)</a:t>
                      </a:r>
                    </a:p>
                    <a:p>
                      <a:pPr algn="ctr"/>
                      <a:endParaRPr lang="en-IN" sz="2000" b="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dirty="0">
                          <a:latin typeface="Tahoma" panose="020B0604030504040204" pitchFamily="34" charset="0"/>
                          <a:ea typeface="Tahoma" panose="020B0604030504040204" pitchFamily="34" charset="0"/>
                          <a:cs typeface="Tahoma" panose="020B0604030504040204" pitchFamily="34" charset="0"/>
                        </a:rPr>
                        <a:t>for the purposes of computation of capital gains under section 72 the amount recorded in the books of account of the firm, as the value of the capital asset is deemed to be the full value of the consideration received or accruing as a result of the transfer of such capital asset.</a:t>
                      </a:r>
                    </a:p>
                    <a:p>
                      <a:endParaRPr lang="en-IN" sz="2000" b="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311537478"/>
                  </a:ext>
                </a:extLst>
              </a:tr>
            </a:tbl>
          </a:graphicData>
        </a:graphic>
      </p:graphicFrame>
    </p:spTree>
    <p:extLst>
      <p:ext uri="{BB962C8B-B14F-4D97-AF65-F5344CB8AC3E}">
        <p14:creationId xmlns:p14="http://schemas.microsoft.com/office/powerpoint/2010/main" val="40820215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444160" y="358288"/>
            <a:ext cx="10751924" cy="800219"/>
          </a:xfrm>
          <a:prstGeom prst="rect">
            <a:avLst/>
          </a:prstGeom>
          <a:noFill/>
        </p:spPr>
        <p:txBody>
          <a:bodyPr wrap="square">
            <a:spAutoFit/>
          </a:bodyPr>
          <a:lstStyle/>
          <a:p>
            <a:pPr algn="just"/>
            <a:r>
              <a:rPr lang="en-US" sz="2300" b="1" i="0"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Capital Gain on transfer of a capital asset by a</a:t>
            </a:r>
            <a:r>
              <a:rPr lang="en-US" sz="23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partner to firm [Section 67(9) of the 2025 Act corresponding to  section 45(3) of the 1961 Act] </a:t>
            </a:r>
            <a:endParaRPr lang="en-US" sz="23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351503" y="1474584"/>
            <a:ext cx="11002297" cy="4555093"/>
          </a:xfrm>
          <a:prstGeom prst="rect">
            <a:avLst/>
          </a:prstGeom>
          <a:noFill/>
        </p:spPr>
        <p:txBody>
          <a:bodyPr wrap="square">
            <a:spAutoFit/>
          </a:bodyPr>
          <a:lstStyle/>
          <a:p>
            <a:pPr algn="just">
              <a:spcBef>
                <a:spcPts val="600"/>
              </a:spcBef>
              <a:spcAft>
                <a:spcPts val="600"/>
              </a:spcAft>
            </a:pPr>
            <a:r>
              <a:rPr lang="en-US" sz="2000" b="1"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Issue 1 [Section 45(3) vis-à-vis Sections 50C &amp; 50CA]</a:t>
            </a:r>
          </a:p>
          <a:p>
            <a:pPr algn="just">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Section 45(3) was introduced in the 1961 Act through Finance Act, 1987 as an </a:t>
            </a:r>
            <a:r>
              <a:rPr lang="en-US" sz="2000" b="1" dirty="0">
                <a:latin typeface="Tahoma" panose="020B0604030504040204" pitchFamily="34" charset="0"/>
                <a:ea typeface="Tahoma" panose="020B0604030504040204" pitchFamily="34" charset="0"/>
                <a:cs typeface="Tahoma" panose="020B0604030504040204" pitchFamily="34" charset="0"/>
              </a:rPr>
              <a:t>anti-avoidance measure </a:t>
            </a:r>
            <a:r>
              <a:rPr lang="en-US" sz="2000" dirty="0">
                <a:latin typeface="Tahoma" panose="020B0604030504040204" pitchFamily="34" charset="0"/>
                <a:ea typeface="Tahoma" panose="020B0604030504040204" pitchFamily="34" charset="0"/>
                <a:cs typeface="Tahoma" panose="020B0604030504040204" pitchFamily="34" charset="0"/>
              </a:rPr>
              <a:t>to prevent individuals from converting their assets into assets of a firm to avoid capital gains tax. </a:t>
            </a:r>
          </a:p>
          <a:p>
            <a:pPr algn="just">
              <a:spcBef>
                <a:spcPts val="600"/>
              </a:spcBef>
              <a:spcAft>
                <a:spcPts val="600"/>
              </a:spcAft>
            </a:pPr>
            <a:r>
              <a:rPr lang="en-US" sz="20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Thereafter, section 50C and 50CA were introduced in the Income-tax Act, 1961 by the Finance Act, 2002 and 2017, respectively, to provide for consideration of stamp duty value and fair market value as full value of consideration for transfer of immovable properties and unquoted shares,  so as to curb unaccounted money in property and share transactions. </a:t>
            </a:r>
          </a:p>
          <a:p>
            <a:pPr algn="just">
              <a:spcBef>
                <a:spcPts val="600"/>
              </a:spcBef>
              <a:spcAft>
                <a:spcPts val="600"/>
              </a:spcAft>
            </a:pPr>
            <a:r>
              <a:rPr lang="en-US" sz="20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Whether, for the purposes of section 48, the full value of consideration should be the amount as recorded in the books of the firm in accordance with the provisions of section 45(3), or whether it should be the stamp duty value/fair market value in accordance with the provisions of section 50C/50CA? Whether in computing the capital gains, the higher of the two is to be adopted or not?</a:t>
            </a: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2" name="Slide Number Placeholder 1">
            <a:extLst>
              <a:ext uri="{FF2B5EF4-FFF2-40B4-BE49-F238E27FC236}">
                <a16:creationId xmlns:a16="http://schemas.microsoft.com/office/drawing/2014/main" id="{B18AEFE1-9B43-E222-9039-5ED3BBC9BEAA}"/>
              </a:ext>
            </a:extLst>
          </p:cNvPr>
          <p:cNvSpPr>
            <a:spLocks noGrp="1"/>
          </p:cNvSpPr>
          <p:nvPr>
            <p:ph type="sldNum" sz="quarter" idx="12"/>
          </p:nvPr>
        </p:nvSpPr>
        <p:spPr/>
        <p:txBody>
          <a:bodyPr/>
          <a:lstStyle/>
          <a:p>
            <a:fld id="{D8DEDE2C-4B76-45A2-849B-157C573EDADC}" type="slidenum">
              <a:rPr lang="en-IN" smtClean="0"/>
              <a:t>22</a:t>
            </a:fld>
            <a:endParaRPr lang="en-IN" dirty="0"/>
          </a:p>
        </p:txBody>
      </p:sp>
    </p:spTree>
    <p:extLst>
      <p:ext uri="{BB962C8B-B14F-4D97-AF65-F5344CB8AC3E}">
        <p14:creationId xmlns:p14="http://schemas.microsoft.com/office/powerpoint/2010/main" val="1894103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444160" y="358288"/>
            <a:ext cx="10751924" cy="800219"/>
          </a:xfrm>
          <a:prstGeom prst="rect">
            <a:avLst/>
          </a:prstGeom>
          <a:noFill/>
        </p:spPr>
        <p:txBody>
          <a:bodyPr wrap="square">
            <a:spAutoFit/>
          </a:bodyPr>
          <a:lstStyle/>
          <a:p>
            <a:pPr algn="just"/>
            <a:r>
              <a:rPr lang="en-US" sz="2300" b="1" i="0"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Capital Gain on transfer of a capital asset by a</a:t>
            </a:r>
            <a:r>
              <a:rPr lang="en-US" sz="23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partner to Firm [Section 67(9) of the 2025 Act corresponding to  section 45(3) of the 1961 Act] </a:t>
            </a:r>
            <a:endParaRPr lang="en-US" sz="23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351503" y="1097910"/>
            <a:ext cx="11002297" cy="5121915"/>
          </a:xfrm>
          <a:prstGeom prst="rect">
            <a:avLst/>
          </a:prstGeom>
          <a:noFill/>
        </p:spPr>
        <p:txBody>
          <a:bodyPr wrap="square">
            <a:spAutoFit/>
          </a:bodyPr>
          <a:lstStyle/>
          <a:p>
            <a:pPr algn="just" fontAlgn="ctr">
              <a:lnSpc>
                <a:spcPts val="1300"/>
              </a:lnSpc>
              <a:spcAft>
                <a:spcPts val="0"/>
              </a:spcAft>
            </a:pPr>
            <a:endParaRPr lang="en-US" sz="1800" b="0" i="0" spc="-10" dirty="0">
              <a:solidFill>
                <a:srgbClr val="000000"/>
              </a:solidFill>
              <a:effectLst/>
              <a:latin typeface="Arial" panose="020B0604020202020204" pitchFamily="34" charset="0"/>
            </a:endParaRPr>
          </a:p>
          <a:p>
            <a:pPr marL="285750" indent="-285750" algn="just" fontAlgn="ctr">
              <a:spcBef>
                <a:spcPts val="600"/>
              </a:spcBef>
              <a:spcAft>
                <a:spcPts val="600"/>
              </a:spcAft>
              <a:buFont typeface="Arial" panose="020B0604020202020204" pitchFamily="34" charset="0"/>
              <a:buChar char="•"/>
            </a:pPr>
            <a:r>
              <a:rPr lang="en-US" sz="1800" b="0" i="0" spc="-10" dirty="0">
                <a:solidFill>
                  <a:srgbClr val="000000"/>
                </a:solidFill>
                <a:effectLst/>
                <a:latin typeface="Tahoma" panose="020B0604030504040204" pitchFamily="34" charset="0"/>
                <a:ea typeface="Tahoma" panose="020B0604030504040204" pitchFamily="34" charset="0"/>
                <a:cs typeface="Tahoma" panose="020B0604030504040204" pitchFamily="34" charset="0"/>
              </a:rPr>
              <a:t>If a special provision is made on a certain matter, the matter is excluded from the general provisions – ‘</a:t>
            </a:r>
            <a:r>
              <a:rPr lang="en-US" sz="1800" b="0" i="1" spc="-10"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generalia</a:t>
            </a:r>
            <a:r>
              <a:rPr lang="en-US" sz="1800" b="0" i="1" spc="-1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US" sz="1800" b="0" i="1" spc="-10"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specialibus</a:t>
            </a:r>
            <a:r>
              <a:rPr lang="en-US" sz="1800" b="0" i="1" spc="-10" dirty="0">
                <a:solidFill>
                  <a:srgbClr val="000000"/>
                </a:solidFill>
                <a:effectLst/>
                <a:latin typeface="Tahoma" panose="020B0604030504040204" pitchFamily="34" charset="0"/>
                <a:ea typeface="Tahoma" panose="020B0604030504040204" pitchFamily="34" charset="0"/>
                <a:cs typeface="Tahoma" panose="020B0604030504040204" pitchFamily="34" charset="0"/>
              </a:rPr>
              <a:t> non </a:t>
            </a:r>
            <a:r>
              <a:rPr lang="en-US" sz="1800" b="0" i="1" spc="-10"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derogant</a:t>
            </a:r>
            <a:r>
              <a:rPr lang="en-US" sz="1800" b="0" i="0" spc="-1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p>
          <a:p>
            <a:pPr marL="285750" indent="-285750" algn="just" fontAlgn="ctr">
              <a:spcBef>
                <a:spcPts val="600"/>
              </a:spcBef>
              <a:spcAft>
                <a:spcPts val="600"/>
              </a:spcAft>
              <a:buFont typeface="Arial" panose="020B0604020202020204" pitchFamily="34" charset="0"/>
              <a:buChar char="•"/>
            </a:pPr>
            <a:r>
              <a:rPr lang="en-US" sz="18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Section 45(3) is a </a:t>
            </a:r>
            <a:r>
              <a:rPr lang="en-US" sz="1800" b="1"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special provision </a:t>
            </a:r>
            <a:r>
              <a:rPr lang="en-US" sz="18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insofar as computation of capital gains resulting from capital contribution made by a partner to the firm is concerned, and </a:t>
            </a:r>
            <a:r>
              <a:rPr lang="en-US" sz="1800" b="1"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section 50C and 50CA are general provisions </a:t>
            </a:r>
            <a:r>
              <a:rPr lang="en-US" sz="18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insofar as transfer of immovable property and unquoted shares by a partner to a firm is concerned. </a:t>
            </a:r>
          </a:p>
          <a:p>
            <a:pPr marL="285750" indent="-285750" algn="just" fontAlgn="ctr">
              <a:spcBef>
                <a:spcPts val="600"/>
              </a:spcBef>
              <a:spcAft>
                <a:spcPts val="600"/>
              </a:spcAft>
              <a:buFont typeface="Arial" panose="020B0604020202020204" pitchFamily="34" charset="0"/>
              <a:buChar char="•"/>
            </a:pPr>
            <a:r>
              <a:rPr lang="en-US" sz="18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Section 45(3) being a specific provision which comes into play only when a capital contribution is made by partners to a firm.  This provision provides a deeming fiction whereby the amount recorded in the books is considered to be the full value of consideration. Therefore, another deeming fiction provided u/s 50C cannot be extended to compute the full value of consideration when an immovable property is contributed by a partner to the firm.</a:t>
            </a:r>
          </a:p>
          <a:p>
            <a:pPr marL="285750" indent="-285750" algn="just" fontAlgn="ctr">
              <a:spcBef>
                <a:spcPts val="600"/>
              </a:spcBef>
              <a:spcAft>
                <a:spcPts val="600"/>
              </a:spcAft>
              <a:buFont typeface="Arial" panose="020B0604020202020204"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This view was taken by the  Mumbai, Ahmedabad and the Chennai Tribunal.  </a:t>
            </a:r>
            <a:r>
              <a:rPr lang="en-US" sz="18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p>
          <a:p>
            <a:pPr lvl="1"/>
            <a:r>
              <a:rPr lang="en-IN" sz="2000" b="0" i="1" dirty="0">
                <a:solidFill>
                  <a:srgbClr val="333A42"/>
                </a:solidFill>
                <a:effectLst/>
                <a:latin typeface="Source Sans Pro" panose="020B0503030403020204" pitchFamily="34" charset="0"/>
              </a:rPr>
              <a:t>DCIT v. </a:t>
            </a:r>
            <a:r>
              <a:rPr lang="en-IN" sz="2000" b="0" i="1" dirty="0" err="1">
                <a:solidFill>
                  <a:srgbClr val="333A42"/>
                </a:solidFill>
                <a:effectLst/>
                <a:latin typeface="Source Sans Pro" panose="020B0503030403020204" pitchFamily="34" charset="0"/>
              </a:rPr>
              <a:t>Amartara</a:t>
            </a:r>
            <a:r>
              <a:rPr lang="en-IN" sz="2000" b="0" i="1" dirty="0">
                <a:solidFill>
                  <a:srgbClr val="333A42"/>
                </a:solidFill>
                <a:effectLst/>
                <a:latin typeface="Source Sans Pro" panose="020B0503030403020204" pitchFamily="34" charset="0"/>
              </a:rPr>
              <a:t> </a:t>
            </a:r>
            <a:r>
              <a:rPr lang="en-IN" sz="2000" b="0" i="1" dirty="0" err="1">
                <a:solidFill>
                  <a:srgbClr val="333A42"/>
                </a:solidFill>
                <a:effectLst/>
                <a:latin typeface="Source Sans Pro" panose="020B0503030403020204" pitchFamily="34" charset="0"/>
              </a:rPr>
              <a:t>Pvt.</a:t>
            </a:r>
            <a:r>
              <a:rPr lang="en-IN" sz="2000" b="0" i="1" dirty="0">
                <a:solidFill>
                  <a:srgbClr val="333A42"/>
                </a:solidFill>
                <a:effectLst/>
                <a:latin typeface="Source Sans Pro" panose="020B0503030403020204" pitchFamily="34" charset="0"/>
              </a:rPr>
              <a:t> Ltd.</a:t>
            </a:r>
            <a:r>
              <a:rPr lang="en-IN" sz="2000" b="1" i="1" dirty="0">
                <a:solidFill>
                  <a:srgbClr val="333A42"/>
                </a:solidFill>
                <a:effectLst/>
                <a:latin typeface="Source Sans Pro" panose="020B0503030403020204" pitchFamily="34" charset="0"/>
              </a:rPr>
              <a:t> </a:t>
            </a:r>
            <a:r>
              <a:rPr lang="en-IN" sz="2000" b="0" i="1" dirty="0">
                <a:solidFill>
                  <a:srgbClr val="333A42"/>
                </a:solidFill>
                <a:effectLst/>
                <a:latin typeface="Source Sans Pro" panose="020B0503030403020204" pitchFamily="34" charset="0"/>
              </a:rPr>
              <a:t>IT Appeal No. 6050 (Mum.) of 2016, dated December 29, 2017.</a:t>
            </a:r>
            <a:endParaRPr lang="en-IN" sz="2000" b="0" i="0" dirty="0">
              <a:solidFill>
                <a:srgbClr val="333A42"/>
              </a:solidFill>
              <a:effectLst/>
              <a:latin typeface="Source Sans Pro" panose="020B0503030403020204" pitchFamily="34" charset="0"/>
            </a:endParaRPr>
          </a:p>
          <a:p>
            <a:pPr lvl="1"/>
            <a:r>
              <a:rPr lang="en-IN" sz="2000" b="0" i="1" dirty="0" err="1">
                <a:solidFill>
                  <a:srgbClr val="333A42"/>
                </a:solidFill>
                <a:effectLst/>
                <a:latin typeface="Source Sans Pro" panose="020B0503030403020204" pitchFamily="34" charset="0"/>
              </a:rPr>
              <a:t>Nareshbhai</a:t>
            </a:r>
            <a:r>
              <a:rPr lang="en-IN" sz="2000" b="0" i="1" dirty="0">
                <a:solidFill>
                  <a:srgbClr val="333A42"/>
                </a:solidFill>
                <a:effectLst/>
                <a:latin typeface="Source Sans Pro" panose="020B0503030403020204" pitchFamily="34" charset="0"/>
              </a:rPr>
              <a:t> </a:t>
            </a:r>
            <a:r>
              <a:rPr lang="en-IN" sz="2000" b="0" i="1" dirty="0" err="1">
                <a:solidFill>
                  <a:srgbClr val="333A42"/>
                </a:solidFill>
                <a:effectLst/>
                <a:latin typeface="Source Sans Pro" panose="020B0503030403020204" pitchFamily="34" charset="0"/>
              </a:rPr>
              <a:t>Ishwardas</a:t>
            </a:r>
            <a:r>
              <a:rPr lang="en-IN" sz="2000" b="0" i="1" dirty="0">
                <a:solidFill>
                  <a:srgbClr val="333A42"/>
                </a:solidFill>
                <a:effectLst/>
                <a:latin typeface="Source Sans Pro" panose="020B0503030403020204" pitchFamily="34" charset="0"/>
              </a:rPr>
              <a:t> Patel v. The ITO[2023] 155 taxmann.com 141 (Ahmedabad – Trib.).</a:t>
            </a:r>
            <a:endParaRPr lang="en-IN" sz="2000" b="0" i="0" dirty="0">
              <a:solidFill>
                <a:srgbClr val="333A42"/>
              </a:solidFill>
              <a:effectLst/>
              <a:latin typeface="Source Sans Pro" panose="020B0503030403020204" pitchFamily="34" charset="0"/>
            </a:endParaRPr>
          </a:p>
          <a:p>
            <a:pPr lvl="1"/>
            <a:r>
              <a:rPr lang="en-IN" sz="2000" b="0" i="1" dirty="0">
                <a:solidFill>
                  <a:srgbClr val="333A42"/>
                </a:solidFill>
                <a:effectLst/>
                <a:latin typeface="Source Sans Pro" panose="020B0503030403020204" pitchFamily="34" charset="0"/>
              </a:rPr>
              <a:t>Shri </a:t>
            </a:r>
            <a:r>
              <a:rPr lang="en-IN" sz="2000" b="0" i="1" dirty="0" err="1">
                <a:solidFill>
                  <a:srgbClr val="333A42"/>
                </a:solidFill>
                <a:effectLst/>
                <a:latin typeface="Source Sans Pro" panose="020B0503030403020204" pitchFamily="34" charset="0"/>
              </a:rPr>
              <a:t>Sarrangan</a:t>
            </a:r>
            <a:r>
              <a:rPr lang="en-IN" sz="2000" b="0" i="1" dirty="0">
                <a:solidFill>
                  <a:srgbClr val="333A42"/>
                </a:solidFill>
                <a:effectLst/>
                <a:latin typeface="Source Sans Pro" panose="020B0503030403020204" pitchFamily="34" charset="0"/>
              </a:rPr>
              <a:t> Ashok v. The ITO IT Appeal No. 544 (Chennai) of 2019, dated August 19, 2019.</a:t>
            </a:r>
            <a:endParaRPr lang="en-US" sz="2000" dirty="0">
              <a:latin typeface="Tahoma" panose="020B0604030504040204" pitchFamily="34" charset="0"/>
            </a:endParaRPr>
          </a:p>
        </p:txBody>
      </p:sp>
      <p:sp>
        <p:nvSpPr>
          <p:cNvPr id="2" name="Slide Number Placeholder 1">
            <a:extLst>
              <a:ext uri="{FF2B5EF4-FFF2-40B4-BE49-F238E27FC236}">
                <a16:creationId xmlns:a16="http://schemas.microsoft.com/office/drawing/2014/main" id="{B18AEFE1-9B43-E222-9039-5ED3BBC9BEAA}"/>
              </a:ext>
            </a:extLst>
          </p:cNvPr>
          <p:cNvSpPr>
            <a:spLocks noGrp="1"/>
          </p:cNvSpPr>
          <p:nvPr>
            <p:ph type="sldNum" sz="quarter" idx="12"/>
          </p:nvPr>
        </p:nvSpPr>
        <p:spPr/>
        <p:txBody>
          <a:bodyPr/>
          <a:lstStyle/>
          <a:p>
            <a:fld id="{D8DEDE2C-4B76-45A2-849B-157C573EDADC}" type="slidenum">
              <a:rPr lang="en-IN" smtClean="0"/>
              <a:t>23</a:t>
            </a:fld>
            <a:endParaRPr lang="en-IN"/>
          </a:p>
        </p:txBody>
      </p:sp>
    </p:spTree>
    <p:extLst>
      <p:ext uri="{BB962C8B-B14F-4D97-AF65-F5344CB8AC3E}">
        <p14:creationId xmlns:p14="http://schemas.microsoft.com/office/powerpoint/2010/main" val="2848360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444160" y="358288"/>
            <a:ext cx="10751924" cy="800219"/>
          </a:xfrm>
          <a:prstGeom prst="rect">
            <a:avLst/>
          </a:prstGeom>
          <a:noFill/>
        </p:spPr>
        <p:txBody>
          <a:bodyPr wrap="square">
            <a:spAutoFit/>
          </a:bodyPr>
          <a:lstStyle/>
          <a:p>
            <a:pPr algn="just"/>
            <a:r>
              <a:rPr lang="en-US" sz="2300" b="1" i="0"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Capital Gain on transfer of a capital asset by a</a:t>
            </a:r>
            <a:r>
              <a:rPr lang="en-US" sz="23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partner to Firm [Section 67(9) of the 2025 Act corresponding to  section 45(3) of the 1961 Act] </a:t>
            </a:r>
            <a:endParaRPr lang="en-US" sz="23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318973" y="1025509"/>
            <a:ext cx="11002297" cy="5799023"/>
          </a:xfrm>
          <a:prstGeom prst="rect">
            <a:avLst/>
          </a:prstGeom>
          <a:noFill/>
        </p:spPr>
        <p:txBody>
          <a:bodyPr wrap="square">
            <a:spAutoFit/>
          </a:bodyPr>
          <a:lstStyle/>
          <a:p>
            <a:pPr algn="just" fontAlgn="ctr">
              <a:lnSpc>
                <a:spcPts val="1300"/>
              </a:lnSpc>
              <a:spcAft>
                <a:spcPts val="0"/>
              </a:spcAft>
            </a:pPr>
            <a:endParaRPr lang="en-US" sz="1800" b="0" i="0" spc="-10" dirty="0">
              <a:solidFill>
                <a:srgbClr val="000000"/>
              </a:solidFill>
              <a:effectLst/>
              <a:latin typeface="Arial" panose="020B0604020202020204" pitchFamily="34" charset="0"/>
            </a:endParaRPr>
          </a:p>
          <a:p>
            <a:pPr marL="285750" indent="-285750" algn="just" fontAlgn="ctr">
              <a:spcBef>
                <a:spcPts val="600"/>
              </a:spcBef>
              <a:spcAft>
                <a:spcPts val="600"/>
              </a:spcAft>
              <a:buFont typeface="Arial" panose="020B0604020202020204"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The Allahabad High Court in the case of </a:t>
            </a:r>
            <a:r>
              <a:rPr lang="en-US" i="1" dirty="0">
                <a:solidFill>
                  <a:srgbClr val="000000"/>
                </a:solidFill>
                <a:latin typeface="Tahoma" panose="020B0604030504040204" pitchFamily="34" charset="0"/>
                <a:ea typeface="Tahoma" panose="020B0604030504040204" pitchFamily="34" charset="0"/>
                <a:cs typeface="Tahoma" panose="020B0604030504040204" pitchFamily="34" charset="0"/>
              </a:rPr>
              <a:t>CIT v. Carlton Hotel (P.) Ltd. [2017] 88 taxmann.com 257/399 ITR 611 (All.)</a:t>
            </a: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 held that where value of land contributed by the </a:t>
            </a:r>
            <a:r>
              <a:rPr lang="en-US" dirty="0" err="1">
                <a:solidFill>
                  <a:srgbClr val="000000"/>
                </a:solidFill>
                <a:latin typeface="Tahoma" panose="020B0604030504040204" pitchFamily="34" charset="0"/>
                <a:ea typeface="Tahoma" panose="020B0604030504040204" pitchFamily="34" charset="0"/>
                <a:cs typeface="Tahoma" panose="020B0604030504040204" pitchFamily="34" charset="0"/>
              </a:rPr>
              <a:t>assessee</a:t>
            </a: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 in stock of firm was much higher as against its negligible profit sharing in the firm, entire transaction of contribution to partnership was a sham, and it was an attempt to device a method to avoid capital gain tax on transfer of land to the firm</a:t>
            </a:r>
          </a:p>
          <a:p>
            <a:pPr marL="285750" indent="-285750" algn="just" fontAlgn="ctr">
              <a:spcBef>
                <a:spcPts val="600"/>
              </a:spcBef>
              <a:spcAft>
                <a:spcPts val="600"/>
              </a:spcAft>
              <a:buFont typeface="Arial" panose="020B0604020202020204"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The High Court observed at para.71 of its judgment that "when one goes through the object of insertion of section 50C, it is found that it was inserted to tackle unaccounted income by practice of under-statement of consideration in acquisition of a property. Whether stamp duty is payable or not, is not a factor relevant for attracting section 50C and this is clear from the circular of CBDT Circular No. 8/2002, dated 27-8-2002.“</a:t>
            </a:r>
          </a:p>
          <a:p>
            <a:pPr marL="285750" indent="-285750" algn="just" fontAlgn="ctr">
              <a:spcBef>
                <a:spcPts val="600"/>
              </a:spcBef>
              <a:spcAft>
                <a:spcPts val="600"/>
              </a:spcAft>
              <a:buFont typeface="Arial" panose="020B0604020202020204"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The decision of the Allahabad High Court was, therefore, on account of the transaction being established as a colorable device to evade tax.</a:t>
            </a:r>
          </a:p>
          <a:p>
            <a:pPr marL="285750" indent="-285750" algn="just" fontAlgn="ctr">
              <a:spcBef>
                <a:spcPts val="600"/>
              </a:spcBef>
              <a:spcAft>
                <a:spcPts val="600"/>
              </a:spcAft>
              <a:buFont typeface="Arial" panose="020B0604020202020204"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Thus, the interplay between 45(3) and sections 50C/50CA would depend on the facts of the case i.e., whether it is a genuine transfer, in which case section 45(3) would apply.  However, if it is established as a strategy to circumvent tax, then, the provisions of sections 50C/50CA would also come into play.  </a:t>
            </a:r>
            <a:r>
              <a:rPr lang="en-US" sz="18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000" b="0" i="0" dirty="0">
              <a:solidFill>
                <a:srgbClr val="777777"/>
              </a:solidFill>
              <a:effectLst/>
              <a:latin typeface="Tahoma" panose="020B0604030504040204" pitchFamily="34" charset="0"/>
              <a:ea typeface="Tahoma" panose="020B0604030504040204" pitchFamily="34" charset="0"/>
              <a:cs typeface="Tahoma" panose="020B0604030504040204" pitchFamily="34" charset="0"/>
            </a:endParaRPr>
          </a:p>
          <a:p>
            <a:pPr algn="just">
              <a:spcBef>
                <a:spcPts val="600"/>
              </a:spcBef>
            </a:pPr>
            <a:endParaRPr lang="en-US" sz="2000" dirty="0">
              <a:latin typeface="Tahoma" panose="020B0604030504040204" pitchFamily="34" charset="0"/>
            </a:endParaRPr>
          </a:p>
          <a:p>
            <a:pPr algn="just">
              <a:spcBef>
                <a:spcPts val="600"/>
              </a:spcBef>
            </a:pPr>
            <a:endParaRPr lang="en-US" sz="2000" dirty="0">
              <a:latin typeface="Tahoma" panose="020B0604030504040204" pitchFamily="34" charset="0"/>
            </a:endParaRPr>
          </a:p>
        </p:txBody>
      </p:sp>
      <p:sp>
        <p:nvSpPr>
          <p:cNvPr id="2" name="Slide Number Placeholder 1">
            <a:extLst>
              <a:ext uri="{FF2B5EF4-FFF2-40B4-BE49-F238E27FC236}">
                <a16:creationId xmlns:a16="http://schemas.microsoft.com/office/drawing/2014/main" id="{B18AEFE1-9B43-E222-9039-5ED3BBC9BEAA}"/>
              </a:ext>
            </a:extLst>
          </p:cNvPr>
          <p:cNvSpPr>
            <a:spLocks noGrp="1"/>
          </p:cNvSpPr>
          <p:nvPr>
            <p:ph type="sldNum" sz="quarter" idx="12"/>
          </p:nvPr>
        </p:nvSpPr>
        <p:spPr/>
        <p:txBody>
          <a:bodyPr/>
          <a:lstStyle/>
          <a:p>
            <a:fld id="{D8DEDE2C-4B76-45A2-849B-157C573EDADC}" type="slidenum">
              <a:rPr lang="en-IN" smtClean="0"/>
              <a:t>24</a:t>
            </a:fld>
            <a:endParaRPr lang="en-IN"/>
          </a:p>
        </p:txBody>
      </p:sp>
    </p:spTree>
    <p:extLst>
      <p:ext uri="{BB962C8B-B14F-4D97-AF65-F5344CB8AC3E}">
        <p14:creationId xmlns:p14="http://schemas.microsoft.com/office/powerpoint/2010/main" val="24957201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444160" y="358288"/>
            <a:ext cx="10751924" cy="800219"/>
          </a:xfrm>
          <a:prstGeom prst="rect">
            <a:avLst/>
          </a:prstGeom>
          <a:noFill/>
        </p:spPr>
        <p:txBody>
          <a:bodyPr wrap="square">
            <a:spAutoFit/>
          </a:bodyPr>
          <a:lstStyle/>
          <a:p>
            <a:pPr algn="just"/>
            <a:r>
              <a:rPr lang="en-US" sz="2300" b="1" i="0" dirty="0">
                <a:solidFill>
                  <a:schemeClr val="accent1">
                    <a:lumMod val="50000"/>
                  </a:schemeClr>
                </a:solidFill>
                <a:effectLst/>
                <a:latin typeface="Tahoma" panose="020B0604030504040204" pitchFamily="34" charset="0"/>
                <a:ea typeface="Tahoma" panose="020B0604030504040204" pitchFamily="34" charset="0"/>
                <a:cs typeface="Tahoma" panose="020B0604030504040204" pitchFamily="34" charset="0"/>
              </a:rPr>
              <a:t>Capital Gain on transfer of a capital asset by a</a:t>
            </a:r>
            <a:r>
              <a:rPr lang="en-US" sz="23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partner to firm [Section 67(9) of the 2025 Act corresponding to  section 45(3) of the 1961 Act] </a:t>
            </a:r>
            <a:endParaRPr lang="en-US" sz="23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444160" y="1252345"/>
            <a:ext cx="11002297" cy="5260414"/>
          </a:xfrm>
          <a:prstGeom prst="rect">
            <a:avLst/>
          </a:prstGeom>
          <a:noFill/>
        </p:spPr>
        <p:txBody>
          <a:bodyPr wrap="square">
            <a:spAutoFit/>
          </a:bodyPr>
          <a:lstStyle/>
          <a:p>
            <a:pPr algn="just" fontAlgn="ctr">
              <a:lnSpc>
                <a:spcPts val="1300"/>
              </a:lnSpc>
              <a:spcAft>
                <a:spcPts val="0"/>
              </a:spcAft>
            </a:pPr>
            <a:endParaRPr lang="en-US" sz="1800" b="0" i="0" spc="-10" dirty="0">
              <a:solidFill>
                <a:srgbClr val="000000"/>
              </a:solidFill>
              <a:effectLst/>
              <a:latin typeface="Arial" panose="020B0604020202020204" pitchFamily="34" charset="0"/>
            </a:endParaRPr>
          </a:p>
          <a:p>
            <a:pPr algn="just">
              <a:spcBef>
                <a:spcPts val="600"/>
              </a:spcBef>
            </a:pPr>
            <a:r>
              <a:rPr lang="en-US" sz="2000" b="1" dirty="0">
                <a:latin typeface="Tahoma" panose="020B0604030504040204" pitchFamily="34" charset="0"/>
                <a:ea typeface="Tahoma" panose="020B0604030504040204" pitchFamily="34" charset="0"/>
                <a:cs typeface="Tahoma" panose="020B0604030504040204" pitchFamily="34" charset="0"/>
              </a:rPr>
              <a:t>Issue 2</a:t>
            </a:r>
          </a:p>
          <a:p>
            <a:pPr algn="just">
              <a:spcBef>
                <a:spcPts val="600"/>
              </a:spcBef>
            </a:pPr>
            <a:r>
              <a:rPr lang="en-US" sz="2000" b="1" dirty="0">
                <a:latin typeface="Tahoma" panose="020B0604030504040204" pitchFamily="34" charset="0"/>
                <a:ea typeface="Tahoma" panose="020B0604030504040204" pitchFamily="34" charset="0"/>
                <a:cs typeface="Tahoma" panose="020B0604030504040204" pitchFamily="34" charset="0"/>
              </a:rPr>
              <a:t>Would the provisions of section 56(2)(x) of the 1961 Act apply if the immovable property transferred is recorded in the books at less than stamp duty value?</a:t>
            </a:r>
          </a:p>
          <a:p>
            <a:pPr algn="just">
              <a:spcBef>
                <a:spcPts val="600"/>
              </a:spcBef>
            </a:pPr>
            <a:r>
              <a:rPr lang="en-US" sz="2000" b="0" i="0" dirty="0">
                <a:effectLst/>
                <a:latin typeface="Tahoma" panose="020B0604030504040204" pitchFamily="34" charset="0"/>
                <a:ea typeface="Tahoma" panose="020B0604030504040204" pitchFamily="34" charset="0"/>
                <a:cs typeface="Tahoma" panose="020B0604030504040204" pitchFamily="34" charset="0"/>
              </a:rPr>
              <a:t>Where the partner transfers a capital asset to the firm at value which is less than the stamp duty value, then, he will be charged u/s 45(3) for capital gains on the difference between its cost of acquisition and value recorded in the books of the firm being value less than the stamp duty value. The firm will also be charged u/s 56(2)(</a:t>
            </a:r>
            <a:r>
              <a:rPr lang="en-US" sz="2000" b="0" dirty="0">
                <a:effectLst/>
                <a:latin typeface="Tahoma" panose="020B0604030504040204" pitchFamily="34" charset="0"/>
                <a:ea typeface="Tahoma" panose="020B0604030504040204" pitchFamily="34" charset="0"/>
                <a:cs typeface="Tahoma" panose="020B0604030504040204" pitchFamily="34" charset="0"/>
              </a:rPr>
              <a:t>x</a:t>
            </a:r>
            <a:r>
              <a:rPr lang="en-US" sz="2000" b="0" i="0" dirty="0">
                <a:effectLst/>
                <a:latin typeface="Tahoma" panose="020B0604030504040204" pitchFamily="34" charset="0"/>
                <a:ea typeface="Tahoma" panose="020B0604030504040204" pitchFamily="34" charset="0"/>
                <a:cs typeface="Tahoma" panose="020B0604030504040204" pitchFamily="34" charset="0"/>
              </a:rPr>
              <a:t>) on the deemed income being difference between the value recorded in the books and stamp duty value of that asset. However, provisions of section 56(2)(</a:t>
            </a:r>
            <a:r>
              <a:rPr lang="en-US" sz="2000" b="0" dirty="0">
                <a:effectLst/>
                <a:latin typeface="Tahoma" panose="020B0604030504040204" pitchFamily="34" charset="0"/>
                <a:ea typeface="Tahoma" panose="020B0604030504040204" pitchFamily="34" charset="0"/>
                <a:cs typeface="Tahoma" panose="020B0604030504040204" pitchFamily="34" charset="0"/>
              </a:rPr>
              <a:t>x</a:t>
            </a:r>
            <a:r>
              <a:rPr lang="en-US" sz="2000" b="0" i="0" dirty="0">
                <a:effectLst/>
                <a:latin typeface="Tahoma" panose="020B0604030504040204" pitchFamily="34" charset="0"/>
                <a:ea typeface="Tahoma" panose="020B0604030504040204" pitchFamily="34" charset="0"/>
                <a:cs typeface="Tahoma" panose="020B0604030504040204" pitchFamily="34" charset="0"/>
              </a:rPr>
              <a:t>) will not be applicable in case of transfer of an asset by the partner to the firm, if it is stock-in-trade.</a:t>
            </a:r>
          </a:p>
          <a:p>
            <a:pPr algn="just">
              <a:spcBef>
                <a:spcPts val="600"/>
              </a:spcBef>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pPr>
            <a:r>
              <a:rPr lang="en-US" sz="2000" b="1" i="0" dirty="0">
                <a:effectLst/>
                <a:latin typeface="Tahoma" panose="020B0604030504040204" pitchFamily="34" charset="0"/>
                <a:ea typeface="Tahoma" panose="020B0604030504040204" pitchFamily="34" charset="0"/>
                <a:cs typeface="Tahoma" panose="020B0604030504040204" pitchFamily="34" charset="0"/>
              </a:rPr>
              <a:t>Note - It is possible to take a view that since the amount recorded in books of account is the full value of consideration for section 45(3) for determining capital gains in the hands of the partner, then, </a:t>
            </a:r>
            <a:r>
              <a:rPr lang="en-US" sz="2000" b="1" dirty="0">
                <a:latin typeface="Tahoma" panose="020B0604030504040204" pitchFamily="34" charset="0"/>
                <a:ea typeface="Tahoma" panose="020B0604030504040204" pitchFamily="34" charset="0"/>
                <a:cs typeface="Tahoma" panose="020B0604030504040204" pitchFamily="34" charset="0"/>
              </a:rPr>
              <a:t>the stamp duty value cannot be considered for the purpose of invoking section 56(2)(x) in the hands of the firm. </a:t>
            </a:r>
            <a:endParaRPr lang="en-US" sz="2000" b="1" i="0" dirty="0">
              <a:effectLst/>
              <a:latin typeface="Tahoma" panose="020B0604030504040204" pitchFamily="34" charset="0"/>
              <a:ea typeface="Tahoma" panose="020B0604030504040204" pitchFamily="34" charset="0"/>
              <a:cs typeface="Tahoma" panose="020B0604030504040204" pitchFamily="34" charset="0"/>
            </a:endParaRPr>
          </a:p>
        </p:txBody>
      </p:sp>
      <p:sp>
        <p:nvSpPr>
          <p:cNvPr id="2" name="Slide Number Placeholder 1">
            <a:extLst>
              <a:ext uri="{FF2B5EF4-FFF2-40B4-BE49-F238E27FC236}">
                <a16:creationId xmlns:a16="http://schemas.microsoft.com/office/drawing/2014/main" id="{B18AEFE1-9B43-E222-9039-5ED3BBC9BEAA}"/>
              </a:ext>
            </a:extLst>
          </p:cNvPr>
          <p:cNvSpPr>
            <a:spLocks noGrp="1"/>
          </p:cNvSpPr>
          <p:nvPr>
            <p:ph type="sldNum" sz="quarter" idx="12"/>
          </p:nvPr>
        </p:nvSpPr>
        <p:spPr/>
        <p:txBody>
          <a:bodyPr/>
          <a:lstStyle/>
          <a:p>
            <a:fld id="{D8DEDE2C-4B76-45A2-849B-157C573EDADC}" type="slidenum">
              <a:rPr lang="en-IN" smtClean="0"/>
              <a:t>25</a:t>
            </a:fld>
            <a:endParaRPr lang="en-IN"/>
          </a:p>
        </p:txBody>
      </p:sp>
    </p:spTree>
    <p:extLst>
      <p:ext uri="{BB962C8B-B14F-4D97-AF65-F5344CB8AC3E}">
        <p14:creationId xmlns:p14="http://schemas.microsoft.com/office/powerpoint/2010/main" val="37855260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727788" y="477682"/>
            <a:ext cx="10319125" cy="1200329"/>
          </a:xfrm>
          <a:prstGeom prst="rect">
            <a:avLst/>
          </a:prstGeom>
          <a:noFill/>
        </p:spPr>
        <p:txBody>
          <a:bodyPr wrap="square">
            <a:sp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Income on receipt of capital asset or stock-in-trade or both by a partner on dissolution or reconstitution of firm [Section 8 of the 2025 Act to corresponding section 9B of 1961 Act]</a:t>
            </a:r>
          </a:p>
        </p:txBody>
      </p:sp>
      <p:sp>
        <p:nvSpPr>
          <p:cNvPr id="14" name="TextBox 13">
            <a:extLst>
              <a:ext uri="{FF2B5EF4-FFF2-40B4-BE49-F238E27FC236}">
                <a16:creationId xmlns:a16="http://schemas.microsoft.com/office/drawing/2014/main" id="{4DE22177-7DA4-4714-B868-7B2C6AAF3FB8}"/>
              </a:ext>
            </a:extLst>
          </p:cNvPr>
          <p:cNvSpPr txBox="1"/>
          <p:nvPr/>
        </p:nvSpPr>
        <p:spPr>
          <a:xfrm>
            <a:off x="616823" y="1764915"/>
            <a:ext cx="10319125" cy="3939540"/>
          </a:xfrm>
          <a:prstGeom prst="rect">
            <a:avLst/>
          </a:prstGeom>
          <a:noFill/>
        </p:spPr>
        <p:txBody>
          <a:bodyPr wrap="square">
            <a:spAutoFit/>
          </a:bodyPr>
          <a:lstStyle/>
          <a:p>
            <a:pPr marL="800100" lvl="1" indent="-342900" algn="just">
              <a:spcBef>
                <a:spcPts val="600"/>
              </a:spcBef>
              <a:spcAft>
                <a:spcPts val="600"/>
              </a:spcAft>
              <a:buFont typeface="Wingdings" panose="05000000000000000000" pitchFamily="2" charset="2"/>
              <a:buChar char="§"/>
            </a:pPr>
            <a:r>
              <a:rPr lang="en-US" sz="2000" b="1" dirty="0">
                <a:latin typeface="Tahoma" panose="020B0604030504040204" pitchFamily="34" charset="0"/>
              </a:rPr>
              <a:t>Deemed transfer </a:t>
            </a:r>
            <a:r>
              <a:rPr lang="en-US" sz="2000" dirty="0">
                <a:latin typeface="Tahoma" panose="020B0604030504040204" pitchFamily="34" charset="0"/>
              </a:rPr>
              <a:t>- Where a specified person (partner, in this case) receives during the tax year any </a:t>
            </a:r>
            <a:r>
              <a:rPr lang="en-US" sz="2000" b="1" dirty="0">
                <a:latin typeface="Tahoma" panose="020B0604030504040204" pitchFamily="34" charset="0"/>
              </a:rPr>
              <a:t>capital asset or stock-in-trade</a:t>
            </a:r>
            <a:r>
              <a:rPr lang="en-US" sz="2000" dirty="0">
                <a:latin typeface="Tahoma" panose="020B0604030504040204" pitchFamily="34" charset="0"/>
              </a:rPr>
              <a:t>, or both, from a  specified entity (firm, in this case) in connection with the dissolution or reconstitution of the firm, then, the firm shall be deemed to have transferred such capital asset or stock-in-trade, or both, to the partner </a:t>
            </a:r>
            <a:r>
              <a:rPr lang="en-US" sz="2000" b="1" u="sng" dirty="0">
                <a:latin typeface="Tahoma" panose="020B0604030504040204" pitchFamily="34" charset="0"/>
              </a:rPr>
              <a:t>in the year in which such capital asset or stock-in-trade, or both, are received </a:t>
            </a:r>
            <a:r>
              <a:rPr lang="en-US" sz="2000" b="1" dirty="0">
                <a:latin typeface="Tahoma" panose="020B0604030504040204" pitchFamily="34" charset="0"/>
              </a:rPr>
              <a:t>by the partner</a:t>
            </a:r>
            <a:r>
              <a:rPr lang="en-US" sz="2000" dirty="0">
                <a:latin typeface="Tahoma" panose="020B0604030504040204" pitchFamily="34" charset="0"/>
              </a:rPr>
              <a:t>.</a:t>
            </a:r>
          </a:p>
          <a:p>
            <a:pPr lvl="1" algn="just">
              <a:spcBef>
                <a:spcPts val="600"/>
              </a:spcBef>
              <a:spcAft>
                <a:spcPts val="600"/>
              </a:spcAft>
            </a:pPr>
            <a:endParaRPr lang="en-US" sz="2000" dirty="0">
              <a:latin typeface="Tahoma" panose="020B0604030504040204" pitchFamily="34" charset="0"/>
            </a:endParaRPr>
          </a:p>
          <a:p>
            <a:pPr marL="800100" lvl="1" indent="-342900" algn="just">
              <a:spcBef>
                <a:spcPts val="600"/>
              </a:spcBef>
              <a:spcAft>
                <a:spcPts val="600"/>
              </a:spcAft>
              <a:buFont typeface="Wingdings" panose="05000000000000000000" pitchFamily="2" charset="2"/>
              <a:buChar char="§"/>
            </a:pPr>
            <a:r>
              <a:rPr lang="en-US" sz="2000" b="1" dirty="0">
                <a:latin typeface="Tahoma" panose="020B0604030504040204" pitchFamily="34" charset="0"/>
              </a:rPr>
              <a:t>Year of taxability in the hands of the firm </a:t>
            </a:r>
            <a:r>
              <a:rPr lang="en-US" sz="2000" dirty="0">
                <a:latin typeface="Tahoma" panose="020B0604030504040204" pitchFamily="34" charset="0"/>
              </a:rPr>
              <a:t>– Profits and gains from deemed transfer would be deemed to be income of the firm of the </a:t>
            </a:r>
            <a:r>
              <a:rPr lang="en-US" sz="2000" b="1" dirty="0">
                <a:latin typeface="Tahoma" panose="020B0604030504040204" pitchFamily="34" charset="0"/>
              </a:rPr>
              <a:t>tax year in which such capital asset or stock in trade was received by the partner</a:t>
            </a:r>
            <a:r>
              <a:rPr lang="en-US" sz="2000" dirty="0">
                <a:latin typeface="Tahoma" panose="020B0604030504040204" pitchFamily="34" charset="0"/>
              </a:rPr>
              <a:t>. </a:t>
            </a:r>
          </a:p>
          <a:p>
            <a:pPr lvl="1" algn="just">
              <a:spcBef>
                <a:spcPts val="600"/>
              </a:spcBef>
              <a:spcAft>
                <a:spcPts val="600"/>
              </a:spcAft>
            </a:pPr>
            <a:endParaRPr lang="en-US" sz="2000" dirty="0">
              <a:latin typeface="Tahoma" panose="020B0604030504040204" pitchFamily="34" charset="0"/>
            </a:endParaRPr>
          </a:p>
        </p:txBody>
      </p:sp>
      <p:sp>
        <p:nvSpPr>
          <p:cNvPr id="2" name="Slide Number Placeholder 1">
            <a:extLst>
              <a:ext uri="{FF2B5EF4-FFF2-40B4-BE49-F238E27FC236}">
                <a16:creationId xmlns:a16="http://schemas.microsoft.com/office/drawing/2014/main" id="{14BE1F0D-D20C-3B55-06E1-652AC54AB700}"/>
              </a:ext>
            </a:extLst>
          </p:cNvPr>
          <p:cNvSpPr>
            <a:spLocks noGrp="1"/>
          </p:cNvSpPr>
          <p:nvPr>
            <p:ph type="sldNum" sz="quarter" idx="12"/>
          </p:nvPr>
        </p:nvSpPr>
        <p:spPr/>
        <p:txBody>
          <a:bodyPr/>
          <a:lstStyle/>
          <a:p>
            <a:fld id="{D8DEDE2C-4B76-45A2-849B-157C573EDADC}" type="slidenum">
              <a:rPr lang="en-IN" smtClean="0"/>
              <a:t>26</a:t>
            </a:fld>
            <a:endParaRPr lang="en-IN"/>
          </a:p>
        </p:txBody>
      </p:sp>
    </p:spTree>
    <p:extLst>
      <p:ext uri="{BB962C8B-B14F-4D97-AF65-F5344CB8AC3E}">
        <p14:creationId xmlns:p14="http://schemas.microsoft.com/office/powerpoint/2010/main" val="1834837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37A90-F2A1-4CF0-A565-E9548D7884DC}"/>
              </a:ext>
            </a:extLst>
          </p:cNvPr>
          <p:cNvSpPr>
            <a:spLocks noGrp="1"/>
          </p:cNvSpPr>
          <p:nvPr>
            <p:ph type="title"/>
          </p:nvPr>
        </p:nvSpPr>
        <p:spPr>
          <a:xfrm>
            <a:off x="838200" y="365125"/>
            <a:ext cx="10244327" cy="1325563"/>
          </a:xfrm>
        </p:spPr>
        <p:txBody>
          <a:bodyPr>
            <a:no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Income on receipt of capital asset or stock-in-trade or both by a partner on dissolution or reconstitution of firm [Section 8 of the 2025 Act to corresponding section 9B of 1961 Act]</a:t>
            </a:r>
            <a:br>
              <a:rPr lang="en-US" sz="2400" b="1" i="0" dirty="0">
                <a:solidFill>
                  <a:schemeClr val="accent1">
                    <a:lumMod val="50000"/>
                  </a:schemeClr>
                </a:solidFill>
                <a:effectLst/>
                <a:latin typeface="Segoe UI" panose="020B0502040204020203" pitchFamily="34" charset="0"/>
                <a:cs typeface="Segoe UI" panose="020B0502040204020203" pitchFamily="34" charset="0"/>
              </a:rPr>
            </a:br>
            <a:br>
              <a:rPr lang="en-US" sz="2400" b="1" dirty="0">
                <a:solidFill>
                  <a:srgbClr val="FF0000"/>
                </a:solidFill>
                <a:latin typeface="Segoe UI" panose="020B0502040204020203" pitchFamily="34" charset="0"/>
                <a:cs typeface="Segoe UI" panose="020B0502040204020203" pitchFamily="34" charset="0"/>
              </a:rPr>
            </a:br>
            <a:endParaRPr lang="en-US" sz="2400" dirty="0"/>
          </a:p>
        </p:txBody>
      </p:sp>
      <p:sp>
        <p:nvSpPr>
          <p:cNvPr id="3" name="Content Placeholder 2">
            <a:extLst>
              <a:ext uri="{FF2B5EF4-FFF2-40B4-BE49-F238E27FC236}">
                <a16:creationId xmlns:a16="http://schemas.microsoft.com/office/drawing/2014/main" id="{38D1685B-DD81-A8ED-E882-413C9CB09CB2}"/>
              </a:ext>
            </a:extLst>
          </p:cNvPr>
          <p:cNvSpPr>
            <a:spLocks noGrp="1"/>
          </p:cNvSpPr>
          <p:nvPr>
            <p:ph idx="1"/>
          </p:nvPr>
        </p:nvSpPr>
        <p:spPr>
          <a:xfrm>
            <a:off x="566927" y="1623060"/>
            <a:ext cx="10515600" cy="3611880"/>
          </a:xfrm>
        </p:spPr>
        <p:txBody>
          <a:bodyPr>
            <a:normAutofit/>
          </a:bodyPr>
          <a:lstStyle/>
          <a:p>
            <a:pPr marL="800100" lvl="1" indent="-342900" algn="just">
              <a:spcBef>
                <a:spcPts val="600"/>
              </a:spcBef>
              <a:spcAft>
                <a:spcPts val="600"/>
              </a:spcAft>
              <a:buFont typeface="Wingdings" panose="05000000000000000000" pitchFamily="2" charset="2"/>
              <a:buChar char="§"/>
            </a:pPr>
            <a:r>
              <a:rPr lang="en-US" sz="2000" b="1" dirty="0">
                <a:latin typeface="Tahoma" panose="020B0604030504040204" pitchFamily="34" charset="0"/>
              </a:rPr>
              <a:t>Head of income </a:t>
            </a:r>
            <a:r>
              <a:rPr lang="en-US" sz="2000" dirty="0">
                <a:latin typeface="Tahoma" panose="020B0604030504040204" pitchFamily="34" charset="0"/>
              </a:rPr>
              <a:t>– The profits would be chargeable as income of firm under the head “</a:t>
            </a:r>
            <a:r>
              <a:rPr lang="en-US" sz="2000" b="1" u="sng" dirty="0">
                <a:latin typeface="Tahoma" panose="020B0604030504040204" pitchFamily="34" charset="0"/>
              </a:rPr>
              <a:t>PGBP</a:t>
            </a:r>
            <a:r>
              <a:rPr lang="en-US" sz="2000" dirty="0">
                <a:latin typeface="Tahoma" panose="020B0604030504040204" pitchFamily="34" charset="0"/>
              </a:rPr>
              <a:t>” (in case the asset transferred is stock-in-trade) and “</a:t>
            </a:r>
            <a:r>
              <a:rPr lang="en-US" sz="2000" b="1" u="sng" dirty="0">
                <a:latin typeface="Tahoma" panose="020B0604030504040204" pitchFamily="34" charset="0"/>
              </a:rPr>
              <a:t>Capital gains</a:t>
            </a:r>
            <a:r>
              <a:rPr lang="en-US" sz="2000" dirty="0">
                <a:latin typeface="Tahoma" panose="020B0604030504040204" pitchFamily="34" charset="0"/>
              </a:rPr>
              <a:t>” (in case the asset transferred is a capital asset)</a:t>
            </a:r>
          </a:p>
          <a:p>
            <a:pPr marL="800100" lvl="1" indent="-342900" algn="just">
              <a:spcBef>
                <a:spcPts val="600"/>
              </a:spcBef>
              <a:spcAft>
                <a:spcPts val="600"/>
              </a:spcAft>
              <a:buFont typeface="Wingdings" panose="05000000000000000000" pitchFamily="2" charset="2"/>
              <a:buChar char="§"/>
            </a:pPr>
            <a:r>
              <a:rPr lang="en-US" sz="2000" b="1" u="sng" dirty="0">
                <a:latin typeface="Tahoma" panose="020B0604030504040204" pitchFamily="34" charset="0"/>
              </a:rPr>
              <a:t>Full value of consideration </a:t>
            </a:r>
            <a:r>
              <a:rPr lang="en-US" sz="2000" b="1" dirty="0">
                <a:latin typeface="Tahoma" panose="020B0604030504040204" pitchFamily="34" charset="0"/>
              </a:rPr>
              <a:t>– The fair market value</a:t>
            </a:r>
            <a:r>
              <a:rPr lang="en-US" sz="2000" dirty="0">
                <a:latin typeface="Tahoma" panose="020B0604030504040204" pitchFamily="34" charset="0"/>
              </a:rPr>
              <a:t> of the capital asset or stock-in-trade, on the date of its receipt by the partner shall be deemed to be the full value of the consideration received or accruing as a result of such deemed transfer. </a:t>
            </a:r>
          </a:p>
          <a:p>
            <a:pPr marL="800100" lvl="1" indent="-342900" algn="just">
              <a:spcBef>
                <a:spcPts val="600"/>
              </a:spcBef>
              <a:spcAft>
                <a:spcPts val="600"/>
              </a:spcAft>
              <a:buFont typeface="Wingdings" panose="05000000000000000000" pitchFamily="2" charset="2"/>
              <a:buChar char="§"/>
            </a:pPr>
            <a:r>
              <a:rPr lang="en-US" sz="2000" b="1" dirty="0">
                <a:latin typeface="Tahoma" panose="020B0604030504040204" pitchFamily="34" charset="0"/>
              </a:rPr>
              <a:t>Issuance of guidelines for removal of difficulty </a:t>
            </a:r>
            <a:r>
              <a:rPr lang="en-US" sz="2000" dirty="0">
                <a:latin typeface="Tahoma" panose="020B0604030504040204" pitchFamily="34" charset="0"/>
              </a:rPr>
              <a:t>- If any difficulty arises in giving effect to the provisions of this section and section 67(10), the Board may, with the previous approval of the Central Government, issue guidelines for removing the difficulty.</a:t>
            </a:r>
          </a:p>
          <a:p>
            <a:pPr marL="0" indent="0">
              <a:buNone/>
            </a:pPr>
            <a:endParaRPr lang="en-US" dirty="0"/>
          </a:p>
        </p:txBody>
      </p:sp>
      <p:sp>
        <p:nvSpPr>
          <p:cNvPr id="4" name="Slide Number Placeholder 3">
            <a:extLst>
              <a:ext uri="{FF2B5EF4-FFF2-40B4-BE49-F238E27FC236}">
                <a16:creationId xmlns:a16="http://schemas.microsoft.com/office/drawing/2014/main" id="{76361CA0-CDF9-2289-2242-C4E9F2269FD9}"/>
              </a:ext>
            </a:extLst>
          </p:cNvPr>
          <p:cNvSpPr>
            <a:spLocks noGrp="1"/>
          </p:cNvSpPr>
          <p:nvPr>
            <p:ph type="sldNum" sz="quarter" idx="12"/>
          </p:nvPr>
        </p:nvSpPr>
        <p:spPr/>
        <p:txBody>
          <a:bodyPr/>
          <a:lstStyle/>
          <a:p>
            <a:fld id="{D8DEDE2C-4B76-45A2-849B-157C573EDADC}" type="slidenum">
              <a:rPr lang="en-IN" smtClean="0"/>
              <a:t>27</a:t>
            </a:fld>
            <a:endParaRPr lang="en-IN"/>
          </a:p>
        </p:txBody>
      </p:sp>
    </p:spTree>
    <p:extLst>
      <p:ext uri="{BB962C8B-B14F-4D97-AF65-F5344CB8AC3E}">
        <p14:creationId xmlns:p14="http://schemas.microsoft.com/office/powerpoint/2010/main" val="34173957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D28B2-F9B1-61CB-EE6F-5750FDBFA143}"/>
              </a:ext>
            </a:extLst>
          </p:cNvPr>
          <p:cNvSpPr>
            <a:spLocks noGrp="1"/>
          </p:cNvSpPr>
          <p:nvPr>
            <p:ph type="title"/>
          </p:nvPr>
        </p:nvSpPr>
        <p:spPr>
          <a:xfrm>
            <a:off x="838200" y="471128"/>
            <a:ext cx="10060858" cy="708743"/>
          </a:xfrm>
        </p:spPr>
        <p:txBody>
          <a:bodyPr>
            <a:no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Income on receipt of capital asset or stock-in-trade or both by a partner on dissolution or reconstitution of firm [Section 8 of the 2025 Act to corresponding section 9B of 1961 Act].</a:t>
            </a: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A7879970-9BA6-E806-AA5D-E66F2B15B072}"/>
              </a:ext>
            </a:extLst>
          </p:cNvPr>
          <p:cNvSpPr>
            <a:spLocks noGrp="1"/>
          </p:cNvSpPr>
          <p:nvPr>
            <p:ph idx="1"/>
          </p:nvPr>
        </p:nvSpPr>
        <p:spPr>
          <a:xfrm>
            <a:off x="610829" y="1344168"/>
            <a:ext cx="10515600" cy="5513832"/>
          </a:xfrm>
        </p:spPr>
        <p:txBody>
          <a:bodyPr>
            <a:normAutofit lnSpcReduction="10000"/>
          </a:bodyPr>
          <a:lstStyle/>
          <a:p>
            <a:pPr algn="just">
              <a:spcBef>
                <a:spcPts val="600"/>
              </a:spcBef>
              <a:spcAft>
                <a:spcPts val="600"/>
              </a:spcAft>
              <a:buFont typeface="Wingdings" panose="05000000000000000000" pitchFamily="2" charset="2"/>
              <a:buChar char="§"/>
            </a:pPr>
            <a:r>
              <a:rPr lang="en-US" sz="1900" b="1" dirty="0">
                <a:latin typeface="Tahoma" panose="020B0604030504040204" pitchFamily="34" charset="0"/>
                <a:ea typeface="Tahoma" panose="020B0604030504040204" pitchFamily="34" charset="0"/>
                <a:cs typeface="Tahoma" panose="020B0604030504040204" pitchFamily="34" charset="0"/>
              </a:rPr>
              <a:t>Guideline to be laid before each House of Parliament  </a:t>
            </a:r>
            <a:r>
              <a:rPr lang="en-US" sz="1900" dirty="0">
                <a:latin typeface="Tahoma" panose="020B0604030504040204" pitchFamily="34" charset="0"/>
                <a:ea typeface="Tahoma" panose="020B0604030504040204" pitchFamily="34" charset="0"/>
                <a:cs typeface="Tahoma" panose="020B0604030504040204" pitchFamily="34" charset="0"/>
              </a:rPr>
              <a:t> </a:t>
            </a:r>
          </a:p>
          <a:p>
            <a:pPr lvl="1" algn="just">
              <a:spcBef>
                <a:spcPts val="600"/>
              </a:spcBef>
              <a:spcAft>
                <a:spcPts val="600"/>
              </a:spcAft>
            </a:pPr>
            <a:r>
              <a:rPr lang="en-US" sz="1900" dirty="0">
                <a:latin typeface="Tahoma" panose="020B0604030504040204" pitchFamily="34" charset="0"/>
                <a:ea typeface="Tahoma" panose="020B0604030504040204" pitchFamily="34" charset="0"/>
                <a:cs typeface="Tahoma" panose="020B0604030504040204" pitchFamily="34" charset="0"/>
              </a:rPr>
              <a:t>Every </a:t>
            </a:r>
            <a:r>
              <a:rPr lang="en-US" sz="1900" b="1" dirty="0">
                <a:latin typeface="Tahoma" panose="020B0604030504040204" pitchFamily="34" charset="0"/>
                <a:ea typeface="Tahoma" panose="020B0604030504040204" pitchFamily="34" charset="0"/>
                <a:cs typeface="Tahoma" panose="020B0604030504040204" pitchFamily="34" charset="0"/>
              </a:rPr>
              <a:t>guideline</a:t>
            </a:r>
            <a:r>
              <a:rPr lang="en-US" sz="1900" dirty="0">
                <a:latin typeface="Tahoma" panose="020B0604030504040204" pitchFamily="34" charset="0"/>
                <a:ea typeface="Tahoma" panose="020B0604030504040204" pitchFamily="34" charset="0"/>
                <a:cs typeface="Tahoma" panose="020B0604030504040204" pitchFamily="34" charset="0"/>
              </a:rPr>
              <a:t> issued by the Board shall be laid before </a:t>
            </a:r>
            <a:r>
              <a:rPr lang="en-US" sz="1900" b="1" dirty="0">
                <a:latin typeface="Tahoma" panose="020B0604030504040204" pitchFamily="34" charset="0"/>
                <a:ea typeface="Tahoma" panose="020B0604030504040204" pitchFamily="34" charset="0"/>
                <a:cs typeface="Tahoma" panose="020B0604030504040204" pitchFamily="34" charset="0"/>
              </a:rPr>
              <a:t>each</a:t>
            </a:r>
            <a:r>
              <a:rPr lang="en-US" sz="1900" dirty="0">
                <a:latin typeface="Tahoma" panose="020B0604030504040204" pitchFamily="34" charset="0"/>
                <a:ea typeface="Tahoma" panose="020B0604030504040204" pitchFamily="34" charset="0"/>
                <a:cs typeface="Tahoma" panose="020B0604030504040204" pitchFamily="34" charset="0"/>
              </a:rPr>
              <a:t> House of Parliament while it is in session for a </a:t>
            </a:r>
            <a:r>
              <a:rPr lang="en-US" sz="1900" b="1" dirty="0">
                <a:latin typeface="Tahoma" panose="020B0604030504040204" pitchFamily="34" charset="0"/>
                <a:ea typeface="Tahoma" panose="020B0604030504040204" pitchFamily="34" charset="0"/>
                <a:cs typeface="Tahoma" panose="020B0604030504040204" pitchFamily="34" charset="0"/>
              </a:rPr>
              <a:t>total period of 30 </a:t>
            </a:r>
            <a:r>
              <a:rPr lang="en-US" sz="1900" dirty="0">
                <a:latin typeface="Tahoma" panose="020B0604030504040204" pitchFamily="34" charset="0"/>
                <a:ea typeface="Tahoma" panose="020B0604030504040204" pitchFamily="34" charset="0"/>
                <a:cs typeface="Tahoma" panose="020B0604030504040204" pitchFamily="34" charset="0"/>
              </a:rPr>
              <a:t>days (comprised in one session or in two or more successive sessions).</a:t>
            </a:r>
          </a:p>
          <a:p>
            <a:pPr lvl="1" algn="just">
              <a:spcBef>
                <a:spcPts val="600"/>
              </a:spcBef>
              <a:spcAft>
                <a:spcPts val="600"/>
              </a:spcAft>
            </a:pPr>
            <a:r>
              <a:rPr lang="en-US" sz="1900" dirty="0">
                <a:latin typeface="Tahoma" panose="020B0604030504040204" pitchFamily="34" charset="0"/>
                <a:ea typeface="Tahoma" panose="020B0604030504040204" pitchFamily="34" charset="0"/>
                <a:cs typeface="Tahoma" panose="020B0604030504040204" pitchFamily="34" charset="0"/>
              </a:rPr>
              <a:t>If, before the expiry of the session immediately following the session or the successive sessions aforesaid, both houses agree –</a:t>
            </a:r>
          </a:p>
          <a:p>
            <a:pPr lvl="2" algn="just">
              <a:spcBef>
                <a:spcPts val="600"/>
              </a:spcBef>
              <a:spcAft>
                <a:spcPts val="600"/>
              </a:spcAft>
              <a:buFont typeface="Courier New" panose="02070309020205020404" pitchFamily="49" charset="0"/>
              <a:buChar char="o"/>
            </a:pPr>
            <a:r>
              <a:rPr lang="en-US" sz="1900" dirty="0">
                <a:latin typeface="Tahoma" panose="020B0604030504040204" pitchFamily="34" charset="0"/>
                <a:ea typeface="Tahoma" panose="020B0604030504040204" pitchFamily="34" charset="0"/>
                <a:cs typeface="Tahoma" panose="020B0604030504040204" pitchFamily="34" charset="0"/>
              </a:rPr>
              <a:t>in making any modification in such guideline, then, the guideline shall have effect in such modified form or </a:t>
            </a:r>
          </a:p>
          <a:p>
            <a:pPr lvl="2" algn="just">
              <a:spcBef>
                <a:spcPts val="600"/>
              </a:spcBef>
              <a:spcAft>
                <a:spcPts val="600"/>
              </a:spcAft>
              <a:buFont typeface="Courier New" panose="02070309020205020404" pitchFamily="49" charset="0"/>
              <a:buChar char="o"/>
            </a:pPr>
            <a:r>
              <a:rPr lang="en-US" sz="1900" dirty="0">
                <a:latin typeface="Tahoma" panose="020B0604030504040204" pitchFamily="34" charset="0"/>
                <a:ea typeface="Tahoma" panose="020B0604030504040204" pitchFamily="34" charset="0"/>
                <a:cs typeface="Tahoma" panose="020B0604030504040204" pitchFamily="34" charset="0"/>
              </a:rPr>
              <a:t>that the guideline, should not be issued, the guideline shall thereafter be of no effect</a:t>
            </a:r>
          </a:p>
          <a:p>
            <a:pPr lvl="1" algn="just">
              <a:spcBef>
                <a:spcPts val="600"/>
              </a:spcBef>
              <a:spcAft>
                <a:spcPts val="600"/>
              </a:spcAft>
            </a:pPr>
            <a:r>
              <a:rPr lang="en-US" sz="1900" dirty="0">
                <a:latin typeface="Tahoma" panose="020B0604030504040204" pitchFamily="34" charset="0"/>
                <a:ea typeface="Tahoma" panose="020B0604030504040204" pitchFamily="34" charset="0"/>
                <a:cs typeface="Tahoma" panose="020B0604030504040204" pitchFamily="34" charset="0"/>
              </a:rPr>
              <a:t>However, any such modification or annulment would be without prejudice to the validity of anything previously done under that guideline.</a:t>
            </a:r>
          </a:p>
          <a:p>
            <a:pPr marL="0" indent="0" algn="just">
              <a:spcBef>
                <a:spcPts val="600"/>
              </a:spcBef>
              <a:spcAft>
                <a:spcPts val="600"/>
              </a:spcAft>
              <a:buNone/>
            </a:pPr>
            <a:r>
              <a:rPr lang="en-US" sz="1900" b="1" dirty="0">
                <a:latin typeface="Tahoma" panose="020B0604030504040204" pitchFamily="34" charset="0"/>
                <a:ea typeface="Tahoma" panose="020B0604030504040204" pitchFamily="34" charset="0"/>
                <a:cs typeface="Tahoma" panose="020B0604030504040204" pitchFamily="34" charset="0"/>
                <a:hlinkClick r:id="rId2" action="ppaction://hlinksldjump"/>
              </a:rPr>
              <a:t>Note 2</a:t>
            </a:r>
            <a:r>
              <a:rPr lang="en-US" sz="1900" dirty="0">
                <a:latin typeface="Tahoma" panose="020B0604030504040204" pitchFamily="34" charset="0"/>
                <a:ea typeface="Tahoma" panose="020B0604030504040204" pitchFamily="34" charset="0"/>
                <a:cs typeface="Tahoma" panose="020B0604030504040204" pitchFamily="34" charset="0"/>
              </a:rPr>
              <a:t> </a:t>
            </a:r>
          </a:p>
          <a:p>
            <a:pPr marL="0" indent="0" algn="just">
              <a:spcBef>
                <a:spcPts val="600"/>
              </a:spcBef>
              <a:spcAft>
                <a:spcPts val="600"/>
              </a:spcAft>
              <a:buNone/>
            </a:pPr>
            <a:r>
              <a:rPr lang="en-US" sz="1900" dirty="0">
                <a:latin typeface="Tahoma" panose="020B0604030504040204" pitchFamily="34" charset="0"/>
                <a:ea typeface="Tahoma" panose="020B0604030504040204" pitchFamily="34" charset="0"/>
                <a:cs typeface="Tahoma" panose="020B0604030504040204" pitchFamily="34" charset="0"/>
              </a:rPr>
              <a:t>As per section 9B of the 1961 Act, every guideline issued by the Board shall, as soon as may be after it is issued, be laid before each House of Parliament, and shall be binding on the income-tax authorities and on the </a:t>
            </a:r>
            <a:r>
              <a:rPr lang="en-US" sz="1900" dirty="0" err="1">
                <a:latin typeface="Tahoma" panose="020B0604030504040204" pitchFamily="34" charset="0"/>
                <a:ea typeface="Tahoma" panose="020B0604030504040204" pitchFamily="34" charset="0"/>
                <a:cs typeface="Tahoma" panose="020B0604030504040204" pitchFamily="34" charset="0"/>
              </a:rPr>
              <a:t>assessee</a:t>
            </a:r>
            <a:r>
              <a:rPr lang="en-US" sz="1900" dirty="0">
                <a:latin typeface="Tahoma" panose="020B0604030504040204" pitchFamily="34" charset="0"/>
                <a:ea typeface="Tahoma" panose="020B0604030504040204" pitchFamily="34" charset="0"/>
                <a:cs typeface="Tahoma" panose="020B0604030504040204" pitchFamily="34" charset="0"/>
              </a:rPr>
              <a:t>.  The binding provision is not present in section 8 of the 2025 Act.  However, section 8 contains the provision for modification or annulment by both houses of Parliament, which section 9B of the 1961 Act did not provide for expressly.  </a:t>
            </a:r>
          </a:p>
          <a:p>
            <a:pPr algn="just">
              <a:spcBef>
                <a:spcPts val="600"/>
              </a:spcBef>
              <a:spcAft>
                <a:spcPts val="600"/>
              </a:spcAft>
              <a:buFont typeface="Wingdings" panose="05000000000000000000" pitchFamily="2" charset="2"/>
              <a:buChar char="§"/>
            </a:pPr>
            <a:endParaRPr lang="en-US" sz="2000" dirty="0">
              <a:highlight>
                <a:srgbClr val="00FF00"/>
              </a:highlight>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highlight>
                <a:srgbClr val="00FF00"/>
              </a:highlight>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54DC5275-5488-2623-9978-5C11281BD49B}"/>
              </a:ext>
            </a:extLst>
          </p:cNvPr>
          <p:cNvSpPr>
            <a:spLocks noGrp="1"/>
          </p:cNvSpPr>
          <p:nvPr>
            <p:ph type="sldNum" sz="quarter" idx="12"/>
          </p:nvPr>
        </p:nvSpPr>
        <p:spPr/>
        <p:txBody>
          <a:bodyPr/>
          <a:lstStyle/>
          <a:p>
            <a:fld id="{D8DEDE2C-4B76-45A2-849B-157C573EDADC}" type="slidenum">
              <a:rPr lang="en-IN" smtClean="0"/>
              <a:t>28</a:t>
            </a:fld>
            <a:endParaRPr lang="en-IN"/>
          </a:p>
        </p:txBody>
      </p:sp>
    </p:spTree>
    <p:extLst>
      <p:ext uri="{BB962C8B-B14F-4D97-AF65-F5344CB8AC3E}">
        <p14:creationId xmlns:p14="http://schemas.microsoft.com/office/powerpoint/2010/main" val="38597151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814647" y="136526"/>
            <a:ext cx="10217750" cy="830997"/>
          </a:xfrm>
          <a:prstGeom prst="rect">
            <a:avLst/>
          </a:prstGeom>
          <a:noFill/>
        </p:spPr>
        <p:txBody>
          <a:bodyPr wrap="square">
            <a:spAutoFit/>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Scope of Section 8 and 67(10) of the 2025 Act corresponding to section 9B and 45(4) of the 1961 Act</a:t>
            </a:r>
          </a:p>
        </p:txBody>
      </p:sp>
      <p:graphicFrame>
        <p:nvGraphicFramePr>
          <p:cNvPr id="2" name="Table 1">
            <a:extLst>
              <a:ext uri="{FF2B5EF4-FFF2-40B4-BE49-F238E27FC236}">
                <a16:creationId xmlns:a16="http://schemas.microsoft.com/office/drawing/2014/main" id="{C1280667-E893-F611-BAA6-532B278640CB}"/>
              </a:ext>
            </a:extLst>
          </p:cNvPr>
          <p:cNvGraphicFramePr>
            <a:graphicFrameLocks noGrp="1"/>
          </p:cNvGraphicFramePr>
          <p:nvPr>
            <p:extLst>
              <p:ext uri="{D42A27DB-BD31-4B8C-83A1-F6EECF244321}">
                <p14:modId xmlns:p14="http://schemas.microsoft.com/office/powerpoint/2010/main" val="2028356515"/>
              </p:ext>
            </p:extLst>
          </p:nvPr>
        </p:nvGraphicFramePr>
        <p:xfrm>
          <a:off x="1314450" y="1058331"/>
          <a:ext cx="8926829" cy="4898076"/>
        </p:xfrm>
        <a:graphic>
          <a:graphicData uri="http://schemas.openxmlformats.org/drawingml/2006/table">
            <a:tbl>
              <a:tblPr firstRow="1" bandRow="1">
                <a:tableStyleId>{5C22544A-7EE6-4342-B048-85BDC9FD1C3A}</a:tableStyleId>
              </a:tblPr>
              <a:tblGrid>
                <a:gridCol w="755711">
                  <a:extLst>
                    <a:ext uri="{9D8B030D-6E8A-4147-A177-3AD203B41FA5}">
                      <a16:colId xmlns:a16="http://schemas.microsoft.com/office/drawing/2014/main" val="537391436"/>
                    </a:ext>
                  </a:extLst>
                </a:gridCol>
                <a:gridCol w="3707704">
                  <a:extLst>
                    <a:ext uri="{9D8B030D-6E8A-4147-A177-3AD203B41FA5}">
                      <a16:colId xmlns:a16="http://schemas.microsoft.com/office/drawing/2014/main" val="3119235617"/>
                    </a:ext>
                  </a:extLst>
                </a:gridCol>
                <a:gridCol w="2231707">
                  <a:extLst>
                    <a:ext uri="{9D8B030D-6E8A-4147-A177-3AD203B41FA5}">
                      <a16:colId xmlns:a16="http://schemas.microsoft.com/office/drawing/2014/main" val="3519677425"/>
                    </a:ext>
                  </a:extLst>
                </a:gridCol>
                <a:gridCol w="2231707">
                  <a:extLst>
                    <a:ext uri="{9D8B030D-6E8A-4147-A177-3AD203B41FA5}">
                      <a16:colId xmlns:a16="http://schemas.microsoft.com/office/drawing/2014/main" val="3545803695"/>
                    </a:ext>
                  </a:extLst>
                </a:gridCol>
              </a:tblGrid>
              <a:tr h="418038">
                <a:tc>
                  <a:txBody>
                    <a:bodyPr/>
                    <a:lstStyle/>
                    <a:p>
                      <a:pPr algn="ctr">
                        <a:spcBef>
                          <a:spcPts val="600"/>
                        </a:spcBef>
                        <a:spcAft>
                          <a:spcPts val="600"/>
                        </a:spcAft>
                      </a:pP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Particulars</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Section 8</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Section 67(10)</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227685787"/>
                  </a:ext>
                </a:extLst>
              </a:tr>
              <a:tr h="418038">
                <a:tc>
                  <a:txBody>
                    <a:bodyPr/>
                    <a:lstStyle/>
                    <a:p>
                      <a:pPr algn="ctr">
                        <a:spcBef>
                          <a:spcPts val="600"/>
                        </a:spcBef>
                        <a:spcAft>
                          <a:spcPts val="600"/>
                        </a:spcAft>
                      </a:pPr>
                      <a:r>
                        <a:rPr lang="en-US" sz="1800" b="1" dirty="0">
                          <a:latin typeface="Tahoma" panose="020B0604030504040204" pitchFamily="34" charset="0"/>
                          <a:ea typeface="Tahoma" panose="020B0604030504040204" pitchFamily="34" charset="0"/>
                          <a:cs typeface="Tahoma" panose="020B0604030504040204" pitchFamily="34" charset="0"/>
                        </a:rPr>
                        <a:t>(</a:t>
                      </a:r>
                      <a:r>
                        <a:rPr lang="en-US" sz="1800" b="1" dirty="0" err="1">
                          <a:latin typeface="Tahoma" panose="020B0604030504040204" pitchFamily="34" charset="0"/>
                          <a:ea typeface="Tahoma" panose="020B0604030504040204" pitchFamily="34" charset="0"/>
                          <a:cs typeface="Tahoma" panose="020B0604030504040204" pitchFamily="34" charset="0"/>
                        </a:rPr>
                        <a:t>i</a:t>
                      </a:r>
                      <a:r>
                        <a:rPr lang="en-US" sz="1800" b="1" dirty="0">
                          <a:latin typeface="Tahoma" panose="020B0604030504040204" pitchFamily="34" charset="0"/>
                          <a:ea typeface="Tahoma" panose="020B0604030504040204" pitchFamily="34" charset="0"/>
                          <a:cs typeface="Tahoma" panose="020B0604030504040204" pitchFamily="34" charset="0"/>
                        </a:rPr>
                        <a:t>)</a:t>
                      </a:r>
                      <a:endParaRPr lang="en-IN" sz="1800" b="1"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spcBef>
                          <a:spcPts val="600"/>
                        </a:spcBef>
                        <a:spcAft>
                          <a:spcPts val="600"/>
                        </a:spcAft>
                      </a:pPr>
                      <a:r>
                        <a:rPr lang="en-US" sz="1800" b="1" spc="20" dirty="0">
                          <a:effectLst/>
                          <a:latin typeface="Tahoma" panose="020B0604030504040204" pitchFamily="34" charset="0"/>
                          <a:ea typeface="Tahoma" panose="020B0604030504040204" pitchFamily="34" charset="0"/>
                          <a:cs typeface="Tahoma" panose="020B0604030504040204" pitchFamily="34" charset="0"/>
                        </a:rPr>
                        <a:t>Dissolution of firm </a:t>
                      </a:r>
                      <a:endParaRPr lang="en-IN" sz="1800" b="1"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x</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50939556"/>
                  </a:ext>
                </a:extLst>
              </a:tr>
              <a:tr h="418038">
                <a:tc>
                  <a:txBody>
                    <a:bodyPr/>
                    <a:lstStyle/>
                    <a:p>
                      <a:pPr algn="ctr">
                        <a:spcBef>
                          <a:spcPts val="600"/>
                        </a:spcBef>
                        <a:spcAft>
                          <a:spcPts val="600"/>
                        </a:spcAft>
                      </a:pPr>
                      <a:r>
                        <a:rPr lang="en-US" sz="1800" b="1" dirty="0">
                          <a:latin typeface="Tahoma" panose="020B0604030504040204" pitchFamily="34" charset="0"/>
                          <a:ea typeface="Tahoma" panose="020B0604030504040204" pitchFamily="34" charset="0"/>
                          <a:cs typeface="Tahoma" panose="020B0604030504040204" pitchFamily="34" charset="0"/>
                        </a:rPr>
                        <a:t>(ii)</a:t>
                      </a:r>
                      <a:endParaRPr lang="en-IN" sz="1800" b="1"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spcBef>
                          <a:spcPts val="600"/>
                        </a:spcBef>
                        <a:spcAft>
                          <a:spcPts val="600"/>
                        </a:spcAft>
                      </a:pPr>
                      <a:r>
                        <a:rPr lang="en-US" sz="1800" b="1" dirty="0">
                          <a:latin typeface="Tahoma" panose="020B0604030504040204" pitchFamily="34" charset="0"/>
                          <a:ea typeface="Tahoma" panose="020B0604030504040204" pitchFamily="34" charset="0"/>
                          <a:cs typeface="Tahoma" panose="020B0604030504040204" pitchFamily="34" charset="0"/>
                        </a:rPr>
                        <a:t>Reconstitution of firm</a:t>
                      </a:r>
                      <a:endParaRPr lang="en-IN" sz="1800" b="1"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spcBef>
                          <a:spcPts val="600"/>
                        </a:spcBef>
                        <a:spcAft>
                          <a:spcPts val="600"/>
                        </a:spcAft>
                      </a:pP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spcBef>
                          <a:spcPts val="600"/>
                        </a:spcBef>
                        <a:spcAft>
                          <a:spcPts val="600"/>
                        </a:spcAft>
                      </a:pP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842146462"/>
                  </a:ext>
                </a:extLst>
              </a:tr>
              <a:tr h="729138">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A.</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Receipt of stock-in-trade by a partner of a firm on reconstitution</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endParaRPr lang="en-IN"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x</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841585835"/>
                  </a:ext>
                </a:extLst>
              </a:tr>
              <a:tr h="620867">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B.</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Receipt of money by a partner of a firm on reconstitution of firm </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x</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endParaRPr lang="en-IN"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600"/>
                        </a:spcAft>
                      </a:pP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848250704"/>
                  </a:ext>
                </a:extLst>
              </a:tr>
              <a:tr h="1061172">
                <a:tc>
                  <a:txBody>
                    <a:bodyPr/>
                    <a:lstStyle/>
                    <a:p>
                      <a:pPr algn="ctr">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C.</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Receipt of capital asset by a partner of a firm on reconstitution of the firm </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endParaRPr lang="en-IN"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600"/>
                        </a:spcAft>
                      </a:pP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endParaRPr lang="en-IN"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600"/>
                        </a:spcAft>
                      </a:pP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638765433"/>
                  </a:ext>
                </a:extLst>
              </a:tr>
              <a:tr h="1061172">
                <a:tc gridSpan="4">
                  <a:txBody>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Thus, when capital asset is received by a partner from a firm on reconstitution, then, the </a:t>
                      </a:r>
                      <a:r>
                        <a:rPr lang="en-US" sz="1800" spc="20" dirty="0">
                          <a:latin typeface="Tahoma" panose="020B0604030504040204" pitchFamily="34" charset="0"/>
                          <a:ea typeface="Tahoma" panose="020B0604030504040204" pitchFamily="34" charset="0"/>
                          <a:cs typeface="Tahoma" panose="020B0604030504040204" pitchFamily="34" charset="0"/>
                        </a:rPr>
                        <a:t>provisions</a:t>
                      </a:r>
                      <a:r>
                        <a:rPr lang="en-US" sz="1800" dirty="0">
                          <a:latin typeface="Tahoma" panose="020B0604030504040204" pitchFamily="34" charset="0"/>
                          <a:ea typeface="Tahoma" panose="020B0604030504040204" pitchFamily="34" charset="0"/>
                          <a:cs typeface="Tahoma" panose="020B0604030504040204" pitchFamily="34" charset="0"/>
                        </a:rPr>
                        <a:t> of section 67(10) will apply in addition to the provisions of section 8.  </a:t>
                      </a:r>
                      <a:endParaRPr lang="en-IN" sz="1800" dirty="0">
                        <a:latin typeface="Tahoma" panose="020B0604030504040204" pitchFamily="34" charset="0"/>
                        <a:ea typeface="Tahoma" panose="020B0604030504040204" pitchFamily="34" charset="0"/>
                        <a:cs typeface="Tahoma" panose="020B0604030504040204" pitchFamily="34" charset="0"/>
                      </a:endParaRPr>
                    </a:p>
                  </a:txBody>
                  <a:tcPr/>
                </a:tc>
                <a:tc hMerge="1">
                  <a:txBody>
                    <a:bodyPr/>
                    <a:lstStyle/>
                    <a:p>
                      <a:endParaRPr dirty="0"/>
                    </a:p>
                  </a:txBody>
                  <a:tcPr/>
                </a:tc>
                <a:tc hMerge="1">
                  <a:txBody>
                    <a:bodyPr/>
                    <a:lstStyle/>
                    <a:p>
                      <a:pPr algn="ctr">
                        <a:spcBef>
                          <a:spcPts val="600"/>
                        </a:spcBef>
                        <a:spcAft>
                          <a:spcPts val="600"/>
                        </a:spcAft>
                      </a:pPr>
                      <a:endParaRPr lang="en-IN" dirty="0">
                        <a:latin typeface="Tahoma" panose="020B0604030504040204" pitchFamily="34" charset="0"/>
                        <a:ea typeface="Tahoma" panose="020B0604030504040204" pitchFamily="34" charset="0"/>
                        <a:cs typeface="Tahoma" panose="020B0604030504040204" pitchFamily="34" charset="0"/>
                      </a:endParaRPr>
                    </a:p>
                  </a:txBody>
                  <a:tcPr/>
                </a:tc>
                <a:tc hMerge="1">
                  <a:txBody>
                    <a:bodyPr/>
                    <a:lstStyle/>
                    <a:p>
                      <a:pPr algn="ctr">
                        <a:spcBef>
                          <a:spcPts val="600"/>
                        </a:spcBef>
                        <a:spcAft>
                          <a:spcPts val="600"/>
                        </a:spcAft>
                      </a:pPr>
                      <a:endParaRPr lang="en-IN"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673472208"/>
                  </a:ext>
                </a:extLst>
              </a:tr>
            </a:tbl>
          </a:graphicData>
        </a:graphic>
      </p:graphicFrame>
      <p:sp>
        <p:nvSpPr>
          <p:cNvPr id="3" name="Slide Number Placeholder 2">
            <a:extLst>
              <a:ext uri="{FF2B5EF4-FFF2-40B4-BE49-F238E27FC236}">
                <a16:creationId xmlns:a16="http://schemas.microsoft.com/office/drawing/2014/main" id="{EE90F833-F5EF-1A2C-26E9-28EB02FB8C9A}"/>
              </a:ext>
            </a:extLst>
          </p:cNvPr>
          <p:cNvSpPr>
            <a:spLocks noGrp="1"/>
          </p:cNvSpPr>
          <p:nvPr>
            <p:ph type="sldNum" sz="quarter" idx="12"/>
          </p:nvPr>
        </p:nvSpPr>
        <p:spPr/>
        <p:txBody>
          <a:bodyPr/>
          <a:lstStyle/>
          <a:p>
            <a:fld id="{D8DEDE2C-4B76-45A2-849B-157C573EDADC}" type="slidenum">
              <a:rPr lang="en-IN" smtClean="0"/>
              <a:t>29</a:t>
            </a:fld>
            <a:endParaRPr lang="en-IN"/>
          </a:p>
        </p:txBody>
      </p:sp>
    </p:spTree>
    <p:extLst>
      <p:ext uri="{BB962C8B-B14F-4D97-AF65-F5344CB8AC3E}">
        <p14:creationId xmlns:p14="http://schemas.microsoft.com/office/powerpoint/2010/main" val="480615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D32B5-C6A3-2AFE-B5C2-245D8EE0BAC6}"/>
              </a:ext>
            </a:extLst>
          </p:cNvPr>
          <p:cNvSpPr>
            <a:spLocks noGrp="1"/>
          </p:cNvSpPr>
          <p:nvPr>
            <p:ph type="title"/>
          </p:nvPr>
        </p:nvSpPr>
        <p:spPr>
          <a:xfrm>
            <a:off x="838200" y="127809"/>
            <a:ext cx="10515600" cy="731497"/>
          </a:xfrm>
        </p:spPr>
        <p:txBody>
          <a:bodyPr>
            <a:normAutofit fontScale="90000"/>
          </a:bodyPr>
          <a:lstStyle/>
          <a:p>
            <a:pPr algn="ctr"/>
            <a:r>
              <a:rPr lang="en-US" sz="2400" b="1" dirty="0">
                <a:solidFill>
                  <a:schemeClr val="accent1">
                    <a:lumMod val="50000"/>
                  </a:schemeClr>
                </a:solidFill>
                <a:latin typeface="Segoe UI" panose="020B0502040204020203" pitchFamily="34" charset="0"/>
                <a:cs typeface="Segoe UI" panose="020B0502040204020203" pitchFamily="34" charset="0"/>
              </a:rPr>
              <a:t>Relevant Sections in Income-tax Act, 2025 </a:t>
            </a:r>
            <a:r>
              <a:rPr lang="en-US" sz="2400" b="1" i="1" dirty="0">
                <a:solidFill>
                  <a:schemeClr val="accent1">
                    <a:lumMod val="50000"/>
                  </a:schemeClr>
                </a:solidFill>
                <a:latin typeface="Segoe UI" panose="020B0502040204020203" pitchFamily="34" charset="0"/>
                <a:cs typeface="Segoe UI" panose="020B0502040204020203" pitchFamily="34" charset="0"/>
              </a:rPr>
              <a:t>vis-à-vis</a:t>
            </a:r>
            <a:r>
              <a:rPr lang="en-US" sz="2400" b="1" dirty="0">
                <a:solidFill>
                  <a:schemeClr val="accent1">
                    <a:lumMod val="50000"/>
                  </a:schemeClr>
                </a:solidFill>
                <a:latin typeface="Segoe UI" panose="020B0502040204020203" pitchFamily="34" charset="0"/>
                <a:cs typeface="Segoe UI" panose="020B0502040204020203" pitchFamily="34" charset="0"/>
              </a:rPr>
              <a:t> Income-tax Act, 1961</a:t>
            </a:r>
          </a:p>
        </p:txBody>
      </p:sp>
      <p:graphicFrame>
        <p:nvGraphicFramePr>
          <p:cNvPr id="4" name="Content Placeholder 3">
            <a:extLst>
              <a:ext uri="{FF2B5EF4-FFF2-40B4-BE49-F238E27FC236}">
                <a16:creationId xmlns:a16="http://schemas.microsoft.com/office/drawing/2014/main" id="{8781A6FC-783F-3E96-2769-C0411F8201CE}"/>
              </a:ext>
            </a:extLst>
          </p:cNvPr>
          <p:cNvGraphicFramePr>
            <a:graphicFrameLocks noGrp="1"/>
          </p:cNvGraphicFramePr>
          <p:nvPr>
            <p:ph idx="1"/>
            <p:extLst>
              <p:ext uri="{D42A27DB-BD31-4B8C-83A1-F6EECF244321}">
                <p14:modId xmlns:p14="http://schemas.microsoft.com/office/powerpoint/2010/main" val="3359530136"/>
              </p:ext>
            </p:extLst>
          </p:nvPr>
        </p:nvGraphicFramePr>
        <p:xfrm>
          <a:off x="1112520" y="1024128"/>
          <a:ext cx="10515597" cy="4766994"/>
        </p:xfrm>
        <a:graphic>
          <a:graphicData uri="http://schemas.openxmlformats.org/drawingml/2006/table">
            <a:tbl>
              <a:tblPr firstRow="1" bandRow="1">
                <a:tableStyleId>{5C22544A-7EE6-4342-B048-85BDC9FD1C3A}</a:tableStyleId>
              </a:tblPr>
              <a:tblGrid>
                <a:gridCol w="1118616">
                  <a:extLst>
                    <a:ext uri="{9D8B030D-6E8A-4147-A177-3AD203B41FA5}">
                      <a16:colId xmlns:a16="http://schemas.microsoft.com/office/drawing/2014/main" val="1816879065"/>
                    </a:ext>
                  </a:extLst>
                </a:gridCol>
                <a:gridCol w="1325880">
                  <a:extLst>
                    <a:ext uri="{9D8B030D-6E8A-4147-A177-3AD203B41FA5}">
                      <a16:colId xmlns:a16="http://schemas.microsoft.com/office/drawing/2014/main" val="3694258705"/>
                    </a:ext>
                  </a:extLst>
                </a:gridCol>
                <a:gridCol w="6345936">
                  <a:extLst>
                    <a:ext uri="{9D8B030D-6E8A-4147-A177-3AD203B41FA5}">
                      <a16:colId xmlns:a16="http://schemas.microsoft.com/office/drawing/2014/main" val="731128564"/>
                    </a:ext>
                  </a:extLst>
                </a:gridCol>
                <a:gridCol w="1725165">
                  <a:extLst>
                    <a:ext uri="{9D8B030D-6E8A-4147-A177-3AD203B41FA5}">
                      <a16:colId xmlns:a16="http://schemas.microsoft.com/office/drawing/2014/main" val="93176143"/>
                    </a:ext>
                  </a:extLst>
                </a:gridCol>
              </a:tblGrid>
              <a:tr h="756170">
                <a:tc gridSpan="2">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Section in the Income-tax Act</a:t>
                      </a:r>
                    </a:p>
                  </a:txBody>
                  <a:tcPr/>
                </a:tc>
                <a:tc hMerge="1">
                  <a:txBody>
                    <a:bodyPr/>
                    <a:lstStyle/>
                    <a:p>
                      <a:endParaRPr dirty="0"/>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Provision</a:t>
                      </a:r>
                    </a:p>
                  </a:txBody>
                  <a:tcPr/>
                </a:tc>
                <a:tc>
                  <a:txBody>
                    <a:bodyPr/>
                    <a:lstStyle/>
                    <a:p>
                      <a:pPr marL="0" lvl="1" algn="just"/>
                      <a:r>
                        <a:rPr lang="en-US" sz="2000" dirty="0">
                          <a:latin typeface="Tahoma" panose="020B0604030504040204" pitchFamily="34" charset="0"/>
                          <a:ea typeface="Tahoma" panose="020B0604030504040204" pitchFamily="34" charset="0"/>
                          <a:cs typeface="Tahoma" panose="020B0604030504040204" pitchFamily="34" charset="0"/>
                        </a:rPr>
                        <a:t>Difference</a:t>
                      </a:r>
                    </a:p>
                  </a:txBody>
                  <a:tcPr/>
                </a:tc>
                <a:extLst>
                  <a:ext uri="{0D108BD9-81ED-4DB2-BD59-A6C34878D82A}">
                    <a16:rowId xmlns:a16="http://schemas.microsoft.com/office/drawing/2014/main" val="3252868765"/>
                  </a:ext>
                </a:extLst>
              </a:tr>
              <a:tr h="525866">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1961</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2025</a:t>
                      </a:r>
                    </a:p>
                  </a:txBody>
                  <a:tcPr/>
                </a:tc>
                <a:tc>
                  <a:txBody>
                    <a:bodyPr/>
                    <a:lstStyle/>
                    <a:p>
                      <a:pPr algn="just"/>
                      <a:endParaRPr lang="en-US" sz="2000" b="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endParaRPr lang="en-US" sz="2000" b="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806968933"/>
                  </a:ext>
                </a:extLst>
              </a:tr>
              <a:tr h="1742479">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28(v)</a:t>
                      </a:r>
                    </a:p>
                  </a:txBody>
                  <a:tcPr/>
                </a:tc>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26(2)(g)</a:t>
                      </a:r>
                    </a:p>
                  </a:txBody>
                  <a:tcPr/>
                </a:tc>
                <a:tc>
                  <a:txBody>
                    <a:bodyPr/>
                    <a:lstStyle/>
                    <a:p>
                      <a:pPr algn="just"/>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Any interest, salary, bonus, commission or remuneration due to or received by a partner (to the extent allowed as deduction u/s 35(e) in computing the income of the firm) is taxable under PGBP in the hands of the partner.</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2000" b="0" dirty="0">
                        <a:latin typeface="Tahoma" panose="020B0604030504040204" pitchFamily="34" charset="0"/>
                        <a:ea typeface="Tahoma" panose="020B0604030504040204" pitchFamily="34" charset="0"/>
                        <a:cs typeface="Tahoma" panose="020B060403050404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dirty="0">
                          <a:latin typeface="Tahoma" panose="020B0604030504040204" pitchFamily="34" charset="0"/>
                          <a:ea typeface="Tahoma" panose="020B0604030504040204" pitchFamily="34" charset="0"/>
                          <a:cs typeface="Tahoma" panose="020B0604030504040204" pitchFamily="34" charset="0"/>
                        </a:rPr>
                        <a:t>No difference</a:t>
                      </a:r>
                      <a:endPar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263266446"/>
                  </a:ext>
                </a:extLst>
              </a:tr>
              <a:tr h="1742479">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40(b)</a:t>
                      </a:r>
                    </a:p>
                  </a:txBody>
                  <a:tcPr/>
                </a:tc>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35(e)</a:t>
                      </a:r>
                    </a:p>
                  </a:txBody>
                  <a:tcPr/>
                </a:tc>
                <a:tc>
                  <a:txBody>
                    <a:bodyPr/>
                    <a:lstStyle/>
                    <a:p>
                      <a:pPr algn="just"/>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Disallowance of Remuneration to non-working partner or to a working partner exceeding prescribed limits and disallowance of interest and remuneration not authorized by partnership deed or interest exceeding 12% p.a.</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hlinkClick r:id="rId2" action="ppaction://hlinksldjump"/>
                        </a:rPr>
                        <a:t>See Note-1</a:t>
                      </a:r>
                      <a:endPar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609859380"/>
                  </a:ext>
                </a:extLst>
              </a:tr>
            </a:tbl>
          </a:graphicData>
        </a:graphic>
      </p:graphicFrame>
      <p:sp>
        <p:nvSpPr>
          <p:cNvPr id="3" name="Slide Number Placeholder 2">
            <a:extLst>
              <a:ext uri="{FF2B5EF4-FFF2-40B4-BE49-F238E27FC236}">
                <a16:creationId xmlns:a16="http://schemas.microsoft.com/office/drawing/2014/main" id="{21A617A2-DC55-0B47-64A2-B7C5EDBCADAE}"/>
              </a:ext>
            </a:extLst>
          </p:cNvPr>
          <p:cNvSpPr>
            <a:spLocks noGrp="1"/>
          </p:cNvSpPr>
          <p:nvPr>
            <p:ph type="sldNum" sz="quarter" idx="12"/>
          </p:nvPr>
        </p:nvSpPr>
        <p:spPr/>
        <p:txBody>
          <a:bodyPr/>
          <a:lstStyle/>
          <a:p>
            <a:fld id="{D8DEDE2C-4B76-45A2-849B-157C573EDADC}" type="slidenum">
              <a:rPr lang="en-IN" smtClean="0"/>
              <a:t>3</a:t>
            </a:fld>
            <a:endParaRPr lang="en-IN"/>
          </a:p>
        </p:txBody>
      </p:sp>
    </p:spTree>
    <p:extLst>
      <p:ext uri="{BB962C8B-B14F-4D97-AF65-F5344CB8AC3E}">
        <p14:creationId xmlns:p14="http://schemas.microsoft.com/office/powerpoint/2010/main" val="35909437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786469" y="467610"/>
            <a:ext cx="10245928" cy="1200329"/>
          </a:xfrm>
          <a:prstGeom prst="rect">
            <a:avLst/>
          </a:prstGeom>
          <a:noFill/>
        </p:spPr>
        <p:txBody>
          <a:bodyPr wrap="square">
            <a:sp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412955" y="1992508"/>
            <a:ext cx="10560761" cy="4308872"/>
          </a:xfrm>
          <a:prstGeom prst="rect">
            <a:avLst/>
          </a:prstGeom>
          <a:noFill/>
        </p:spPr>
        <p:txBody>
          <a:bodyPr wrap="square">
            <a:spAutoFit/>
          </a:bodyPr>
          <a:lstStyle/>
          <a:p>
            <a:pPr lvl="1" algn="just">
              <a:spcBef>
                <a:spcPts val="600"/>
              </a:spcBef>
              <a:spcAft>
                <a:spcPts val="600"/>
              </a:spcAft>
            </a:pPr>
            <a:r>
              <a:rPr lang="en-US" sz="2000" b="1" dirty="0">
                <a:latin typeface="Tahoma" panose="020B0604030504040204" pitchFamily="34" charset="0"/>
              </a:rPr>
              <a:t>Tax impact at the time of reconstitution of firm</a:t>
            </a:r>
          </a:p>
          <a:p>
            <a:pPr lvl="1" algn="just">
              <a:spcBef>
                <a:spcPts val="600"/>
              </a:spcBef>
              <a:spcAft>
                <a:spcPts val="600"/>
              </a:spcAft>
            </a:pPr>
            <a:r>
              <a:rPr lang="en-US" sz="2000" b="1" dirty="0">
                <a:latin typeface="Tahoma" panose="020B0604030504040204" pitchFamily="34" charset="0"/>
              </a:rPr>
              <a:t>Meaning of reconstitution [Section 8(6)(c) of the 2025 Act]</a:t>
            </a:r>
          </a:p>
          <a:p>
            <a:pPr lvl="1" algn="just">
              <a:spcBef>
                <a:spcPts val="600"/>
              </a:spcBef>
              <a:spcAft>
                <a:spcPts val="600"/>
              </a:spcAft>
            </a:pPr>
            <a:r>
              <a:rPr lang="en-US" spc="20" dirty="0">
                <a:latin typeface="Tahoma" panose="020B0604030504040204" pitchFamily="34" charset="0"/>
                <a:ea typeface="Tahoma" panose="020B0604030504040204" pitchFamily="34" charset="0"/>
                <a:cs typeface="Tahoma" panose="020B0604030504040204" pitchFamily="34" charset="0"/>
              </a:rPr>
              <a:t>“Reconstitution of the firm” means, where</a:t>
            </a:r>
            <a:endParaRPr lang="en-US" sz="1800" spc="20" dirty="0">
              <a:effectLst/>
              <a:latin typeface="Tahoma" panose="020B0604030504040204" pitchFamily="34" charset="0"/>
              <a:ea typeface="Tahoma" panose="020B0604030504040204" pitchFamily="34" charset="0"/>
              <a:cs typeface="Tahoma" panose="020B0604030504040204" pitchFamily="34" charset="0"/>
            </a:endParaRPr>
          </a:p>
          <a:p>
            <a:pPr lvl="1" algn="just">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(a) 	one or more of its partners ceases to be partners; or</a:t>
            </a:r>
          </a:p>
          <a:p>
            <a:pPr lvl="1" algn="just">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(b) 	one or more new partners are admitted in such firm in such circumstances that one or more of the persons who were partners of the firm, before the change, continue as partner or partners after the change; or</a:t>
            </a:r>
          </a:p>
          <a:p>
            <a:pPr lvl="1" algn="just">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(c) 	all the partners of such firm continue with a change in their respective share or in the shares of some of them</a:t>
            </a:r>
          </a:p>
          <a:p>
            <a:pPr lvl="1" algn="just">
              <a:spcBef>
                <a:spcPts val="600"/>
              </a:spcBef>
              <a:spcAft>
                <a:spcPts val="600"/>
              </a:spcAft>
            </a:pPr>
            <a:endParaRPr lang="en-IN" sz="1800" spc="40" dirty="0">
              <a:effectLst/>
              <a:latin typeface="Tahoma" panose="020B0604030504040204" pitchFamily="34" charset="0"/>
              <a:ea typeface="Tahoma" panose="020B0604030504040204" pitchFamily="34" charset="0"/>
              <a:cs typeface="Tahoma" panose="020B0604030504040204" pitchFamily="34" charset="0"/>
            </a:endParaRPr>
          </a:p>
          <a:p>
            <a:pPr marL="800100" lvl="1" indent="-342900" algn="just">
              <a:spcBef>
                <a:spcPts val="600"/>
              </a:spcBef>
              <a:spcAft>
                <a:spcPts val="600"/>
              </a:spcAft>
              <a:buFont typeface="Wingdings" panose="05000000000000000000" pitchFamily="2" charset="2"/>
              <a:buChar char="§"/>
            </a:pPr>
            <a:endParaRPr lang="en-US" sz="2000" dirty="0">
              <a:latin typeface="Tahoma" panose="020B0604030504040204" pitchFamily="34" charset="0"/>
            </a:endParaRPr>
          </a:p>
        </p:txBody>
      </p:sp>
      <p:sp>
        <p:nvSpPr>
          <p:cNvPr id="2" name="Slide Number Placeholder 1">
            <a:extLst>
              <a:ext uri="{FF2B5EF4-FFF2-40B4-BE49-F238E27FC236}">
                <a16:creationId xmlns:a16="http://schemas.microsoft.com/office/drawing/2014/main" id="{EE39C82F-E45E-617E-C5F3-11D7120B4A37}"/>
              </a:ext>
            </a:extLst>
          </p:cNvPr>
          <p:cNvSpPr>
            <a:spLocks noGrp="1"/>
          </p:cNvSpPr>
          <p:nvPr>
            <p:ph type="sldNum" sz="quarter" idx="12"/>
          </p:nvPr>
        </p:nvSpPr>
        <p:spPr/>
        <p:txBody>
          <a:bodyPr/>
          <a:lstStyle/>
          <a:p>
            <a:fld id="{D8DEDE2C-4B76-45A2-849B-157C573EDADC}" type="slidenum">
              <a:rPr lang="en-IN" smtClean="0"/>
              <a:t>30</a:t>
            </a:fld>
            <a:endParaRPr lang="en-IN"/>
          </a:p>
        </p:txBody>
      </p:sp>
    </p:spTree>
    <p:extLst>
      <p:ext uri="{BB962C8B-B14F-4D97-AF65-F5344CB8AC3E}">
        <p14:creationId xmlns:p14="http://schemas.microsoft.com/office/powerpoint/2010/main" val="4231781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786469" y="467610"/>
            <a:ext cx="10245928" cy="1200329"/>
          </a:xfrm>
          <a:prstGeom prst="rect">
            <a:avLst/>
          </a:prstGeom>
          <a:noFill/>
        </p:spPr>
        <p:txBody>
          <a:bodyPr wrap="square">
            <a:sp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412955" y="1992508"/>
            <a:ext cx="10560761" cy="4062651"/>
          </a:xfrm>
          <a:prstGeom prst="rect">
            <a:avLst/>
          </a:prstGeom>
          <a:noFill/>
        </p:spPr>
        <p:txBody>
          <a:bodyPr wrap="square">
            <a:spAutoFit/>
          </a:bodyPr>
          <a:lstStyle/>
          <a:p>
            <a:pPr lvl="1" algn="just">
              <a:spcBef>
                <a:spcPts val="600"/>
              </a:spcBef>
              <a:spcAft>
                <a:spcPts val="600"/>
              </a:spcAft>
            </a:pPr>
            <a:r>
              <a:rPr lang="en-US" sz="2000" b="1" dirty="0">
                <a:latin typeface="Tahoma" panose="020B0604030504040204" pitchFamily="34" charset="0"/>
              </a:rPr>
              <a:t>Tax impact at the time of reconstitution of firm</a:t>
            </a:r>
          </a:p>
          <a:p>
            <a:pPr marL="800100" lvl="1" indent="-342900" algn="just">
              <a:spcBef>
                <a:spcPts val="600"/>
              </a:spcBef>
              <a:spcAft>
                <a:spcPts val="600"/>
              </a:spcAft>
              <a:buFont typeface="Wingdings" panose="05000000000000000000" pitchFamily="2" charset="2"/>
              <a:buChar char="§"/>
            </a:pPr>
            <a:r>
              <a:rPr lang="en-US" sz="2000" b="1" u="sng" spc="20" dirty="0">
                <a:effectLst/>
                <a:latin typeface="Tahoma" panose="020B0604030504040204" pitchFamily="34" charset="0"/>
                <a:ea typeface="Tahoma" panose="020B0604030504040204" pitchFamily="34" charset="0"/>
                <a:cs typeface="Tahoma" panose="020B0604030504040204" pitchFamily="34" charset="0"/>
              </a:rPr>
              <a:t>Deemed income in the hands of firm [Section 67(10) </a:t>
            </a:r>
            <a:r>
              <a:rPr lang="en-US" sz="2000" b="1" spc="20" dirty="0">
                <a:effectLst/>
                <a:latin typeface="Tahoma" panose="020B0604030504040204" pitchFamily="34" charset="0"/>
                <a:ea typeface="Tahoma" panose="020B0604030504040204" pitchFamily="34" charset="0"/>
                <a:cs typeface="Tahoma" panose="020B0604030504040204" pitchFamily="34" charset="0"/>
              </a:rPr>
              <a:t>– </a:t>
            </a:r>
            <a:r>
              <a:rPr lang="en-US" sz="2000" spc="20" dirty="0">
                <a:effectLst/>
                <a:latin typeface="Tahoma" panose="020B0604030504040204" pitchFamily="34" charset="0"/>
                <a:ea typeface="Tahoma" panose="020B0604030504040204" pitchFamily="34" charset="0"/>
                <a:cs typeface="Tahoma" panose="020B0604030504040204" pitchFamily="34" charset="0"/>
              </a:rPr>
              <a:t>Where a partner receives during the tax year </a:t>
            </a:r>
            <a:r>
              <a:rPr lang="en-US" sz="2000" b="1" u="sng" spc="20" dirty="0">
                <a:effectLst/>
                <a:latin typeface="Tahoma" panose="020B0604030504040204" pitchFamily="34" charset="0"/>
                <a:ea typeface="Tahoma" panose="020B0604030504040204" pitchFamily="34" charset="0"/>
                <a:cs typeface="Tahoma" panose="020B0604030504040204" pitchFamily="34" charset="0"/>
              </a:rPr>
              <a:t>any money or capital asset or both</a:t>
            </a:r>
            <a:r>
              <a:rPr lang="en-US" sz="2000" spc="20" dirty="0">
                <a:effectLst/>
                <a:latin typeface="Tahoma" panose="020B0604030504040204" pitchFamily="34" charset="0"/>
                <a:ea typeface="Tahoma" panose="020B0604030504040204" pitchFamily="34" charset="0"/>
                <a:cs typeface="Tahoma" panose="020B0604030504040204" pitchFamily="34" charset="0"/>
              </a:rPr>
              <a:t> from a firm in connection with the </a:t>
            </a:r>
            <a:r>
              <a:rPr lang="en-US" sz="2000" b="1" u="sng" spc="20" dirty="0">
                <a:effectLst/>
                <a:latin typeface="Tahoma" panose="020B0604030504040204" pitchFamily="34" charset="0"/>
                <a:ea typeface="Tahoma" panose="020B0604030504040204" pitchFamily="34" charset="0"/>
                <a:cs typeface="Tahoma" panose="020B0604030504040204" pitchFamily="34" charset="0"/>
              </a:rPr>
              <a:t>reconstitution of such firm</a:t>
            </a:r>
            <a:r>
              <a:rPr lang="en-US" sz="2000" spc="20" dirty="0">
                <a:effectLst/>
                <a:latin typeface="Tahoma" panose="020B0604030504040204" pitchFamily="34" charset="0"/>
                <a:ea typeface="Tahoma" panose="020B0604030504040204" pitchFamily="34" charset="0"/>
                <a:cs typeface="Tahoma" panose="020B0604030504040204" pitchFamily="34" charset="0"/>
              </a:rPr>
              <a:t>, then, any profits or gains arising from such receipt by the partner shall be chargeable to income-tax as income of such firm under the head “</a:t>
            </a:r>
            <a:r>
              <a:rPr lang="en-US" sz="2000" b="1" spc="20" dirty="0">
                <a:effectLst/>
                <a:latin typeface="Tahoma" panose="020B0604030504040204" pitchFamily="34" charset="0"/>
                <a:ea typeface="Tahoma" panose="020B0604030504040204" pitchFamily="34" charset="0"/>
                <a:cs typeface="Tahoma" panose="020B0604030504040204" pitchFamily="34" charset="0"/>
              </a:rPr>
              <a:t>Capital Gains</a:t>
            </a:r>
            <a:r>
              <a:rPr lang="en-US" sz="2000" spc="20" dirty="0">
                <a:effectLst/>
                <a:latin typeface="Tahoma" panose="020B0604030504040204" pitchFamily="34" charset="0"/>
                <a:ea typeface="Tahoma" panose="020B0604030504040204" pitchFamily="34" charset="0"/>
                <a:cs typeface="Tahoma" panose="020B0604030504040204" pitchFamily="34" charset="0"/>
              </a:rPr>
              <a:t>”.</a:t>
            </a:r>
          </a:p>
          <a:p>
            <a:pPr marL="800100" lvl="1" indent="-342900" algn="just">
              <a:spcBef>
                <a:spcPts val="600"/>
              </a:spcBef>
              <a:spcAft>
                <a:spcPts val="600"/>
              </a:spcAft>
              <a:buFont typeface="Wingdings" panose="05000000000000000000" pitchFamily="2" charset="2"/>
              <a:buChar char="§"/>
            </a:pPr>
            <a:r>
              <a:rPr lang="en-US" sz="2000" b="1" u="sng" spc="20" dirty="0">
                <a:effectLst/>
                <a:latin typeface="Tahoma" panose="020B0604030504040204" pitchFamily="34" charset="0"/>
                <a:ea typeface="Tahoma" panose="020B0604030504040204" pitchFamily="34" charset="0"/>
                <a:cs typeface="Tahoma" panose="020B0604030504040204" pitchFamily="34" charset="0"/>
              </a:rPr>
              <a:t>Year of taxability [Section 67(10)] </a:t>
            </a:r>
            <a:r>
              <a:rPr lang="en-US" sz="2000" b="1" spc="20" dirty="0">
                <a:effectLst/>
                <a:latin typeface="Tahoma" panose="020B0604030504040204" pitchFamily="34" charset="0"/>
                <a:ea typeface="Tahoma" panose="020B0604030504040204" pitchFamily="34" charset="0"/>
                <a:cs typeface="Tahoma" panose="020B0604030504040204" pitchFamily="34" charset="0"/>
              </a:rPr>
              <a:t>–</a:t>
            </a:r>
            <a:r>
              <a:rPr lang="en-US" sz="2000" spc="20" dirty="0">
                <a:effectLst/>
                <a:latin typeface="Tahoma" panose="020B0604030504040204" pitchFamily="34" charset="0"/>
                <a:ea typeface="Tahoma" panose="020B0604030504040204" pitchFamily="34" charset="0"/>
                <a:cs typeface="Tahoma" panose="020B0604030504040204" pitchFamily="34" charset="0"/>
              </a:rPr>
              <a:t> Such profits and gains shall be deemed to be the </a:t>
            </a:r>
            <a:r>
              <a:rPr lang="en-US" sz="2000" b="1" spc="20" dirty="0">
                <a:effectLst/>
                <a:latin typeface="Tahoma" panose="020B0604030504040204" pitchFamily="34" charset="0"/>
                <a:ea typeface="Tahoma" panose="020B0604030504040204" pitchFamily="34" charset="0"/>
                <a:cs typeface="Tahoma" panose="020B0604030504040204" pitchFamily="34" charset="0"/>
              </a:rPr>
              <a:t>income of firm of the tax year</a:t>
            </a:r>
            <a:r>
              <a:rPr lang="en-US" sz="2000" spc="20" dirty="0">
                <a:effectLst/>
                <a:latin typeface="Tahoma" panose="020B0604030504040204" pitchFamily="34" charset="0"/>
                <a:ea typeface="Tahoma" panose="020B0604030504040204" pitchFamily="34" charset="0"/>
                <a:cs typeface="Tahoma" panose="020B0604030504040204" pitchFamily="34" charset="0"/>
              </a:rPr>
              <a:t> </a:t>
            </a:r>
            <a:r>
              <a:rPr lang="en-US" sz="2000" b="1" spc="20" dirty="0">
                <a:effectLst/>
                <a:latin typeface="Tahoma" panose="020B0604030504040204" pitchFamily="34" charset="0"/>
                <a:ea typeface="Tahoma" panose="020B0604030504040204" pitchFamily="34" charset="0"/>
                <a:cs typeface="Tahoma" panose="020B0604030504040204" pitchFamily="34" charset="0"/>
              </a:rPr>
              <a:t>in which such money or capital asset or both were received by the partner.</a:t>
            </a:r>
          </a:p>
          <a:p>
            <a:pPr marL="800100" lvl="1" indent="-342900" algn="just">
              <a:spcBef>
                <a:spcPts val="600"/>
              </a:spcBef>
              <a:spcAft>
                <a:spcPts val="600"/>
              </a:spcAft>
              <a:buFont typeface="Wingdings" panose="05000000000000000000" pitchFamily="2" charset="2"/>
              <a:buChar char="§"/>
            </a:pPr>
            <a:endParaRPr lang="en-IN" sz="1800" spc="40" dirty="0">
              <a:effectLst/>
              <a:latin typeface="Tahoma" panose="020B0604030504040204" pitchFamily="34" charset="0"/>
              <a:ea typeface="Tahoma" panose="020B0604030504040204" pitchFamily="34" charset="0"/>
              <a:cs typeface="Tahoma" panose="020B0604030504040204" pitchFamily="34" charset="0"/>
            </a:endParaRPr>
          </a:p>
          <a:p>
            <a:pPr marL="800100" lvl="1" indent="-342900" algn="just">
              <a:spcBef>
                <a:spcPts val="600"/>
              </a:spcBef>
              <a:spcAft>
                <a:spcPts val="600"/>
              </a:spcAft>
              <a:buFont typeface="Wingdings" panose="05000000000000000000" pitchFamily="2" charset="2"/>
              <a:buChar char="§"/>
            </a:pPr>
            <a:endParaRPr lang="en-US" sz="2000" dirty="0">
              <a:latin typeface="Tahoma" panose="020B0604030504040204" pitchFamily="34" charset="0"/>
            </a:endParaRPr>
          </a:p>
        </p:txBody>
      </p:sp>
      <p:sp>
        <p:nvSpPr>
          <p:cNvPr id="2" name="Slide Number Placeholder 1">
            <a:extLst>
              <a:ext uri="{FF2B5EF4-FFF2-40B4-BE49-F238E27FC236}">
                <a16:creationId xmlns:a16="http://schemas.microsoft.com/office/drawing/2014/main" id="{49448509-5A7D-68F4-DA17-2973E7A7E753}"/>
              </a:ext>
            </a:extLst>
          </p:cNvPr>
          <p:cNvSpPr>
            <a:spLocks noGrp="1"/>
          </p:cNvSpPr>
          <p:nvPr>
            <p:ph type="sldNum" sz="quarter" idx="12"/>
          </p:nvPr>
        </p:nvSpPr>
        <p:spPr/>
        <p:txBody>
          <a:bodyPr/>
          <a:lstStyle/>
          <a:p>
            <a:fld id="{D8DEDE2C-4B76-45A2-849B-157C573EDADC}" type="slidenum">
              <a:rPr lang="en-IN" smtClean="0"/>
              <a:t>31</a:t>
            </a:fld>
            <a:endParaRPr lang="en-IN"/>
          </a:p>
        </p:txBody>
      </p:sp>
    </p:spTree>
    <p:extLst>
      <p:ext uri="{BB962C8B-B14F-4D97-AF65-F5344CB8AC3E}">
        <p14:creationId xmlns:p14="http://schemas.microsoft.com/office/powerpoint/2010/main" val="20039969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657FF-14B3-386D-5610-4DD5B4C7F6B1}"/>
              </a:ext>
            </a:extLst>
          </p:cNvPr>
          <p:cNvSpPr>
            <a:spLocks noGrp="1"/>
          </p:cNvSpPr>
          <p:nvPr>
            <p:ph type="title"/>
          </p:nvPr>
        </p:nvSpPr>
        <p:spPr/>
        <p:txBody>
          <a:bodyPr>
            <a:noAutofit/>
          </a:bodyPr>
          <a:lstStyle/>
          <a:p>
            <a:pPr algn="justLow"/>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a:t>
            </a:r>
            <a:br>
              <a:rPr lang="en-US" sz="2400" b="1" dirty="0">
                <a:solidFill>
                  <a:schemeClr val="accent1">
                    <a:lumMod val="50000"/>
                  </a:schemeClr>
                </a:solidFill>
                <a:latin typeface="Segoe UI" panose="020B0502040204020203" pitchFamily="34" charset="0"/>
                <a:cs typeface="Segoe UI" panose="020B0502040204020203" pitchFamily="34" charset="0"/>
              </a:rPr>
            </a:br>
            <a:r>
              <a:rPr lang="en-US" sz="2400" b="1" dirty="0">
                <a:solidFill>
                  <a:schemeClr val="accent1">
                    <a:lumMod val="50000"/>
                  </a:schemeClr>
                </a:solidFill>
                <a:latin typeface="Segoe UI" panose="020B0502040204020203" pitchFamily="34" charset="0"/>
                <a:cs typeface="Segoe UI" panose="020B0502040204020203" pitchFamily="34" charset="0"/>
              </a:rPr>
              <a:t> </a:t>
            </a:r>
            <a:br>
              <a:rPr lang="en-US" sz="2400" b="1" i="0" dirty="0">
                <a:solidFill>
                  <a:schemeClr val="accent1">
                    <a:lumMod val="50000"/>
                  </a:schemeClr>
                </a:solidFill>
                <a:effectLst/>
                <a:latin typeface="Segoe UI" panose="020B0502040204020203" pitchFamily="34" charset="0"/>
                <a:cs typeface="Segoe UI" panose="020B0502040204020203" pitchFamily="34" charset="0"/>
              </a:rPr>
            </a:b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FA7A530E-9498-89BA-EE9D-09B7CE71224E}"/>
              </a:ext>
            </a:extLst>
          </p:cNvPr>
          <p:cNvSpPr>
            <a:spLocks noGrp="1"/>
          </p:cNvSpPr>
          <p:nvPr>
            <p:ph idx="1"/>
          </p:nvPr>
        </p:nvSpPr>
        <p:spPr>
          <a:xfrm>
            <a:off x="838200" y="1563329"/>
            <a:ext cx="10515600" cy="4409768"/>
          </a:xfrm>
        </p:spPr>
        <p:txBody>
          <a:bodyPr>
            <a:noAutofit/>
          </a:bodyPr>
          <a:lstStyle/>
          <a:p>
            <a:pPr marL="457200" lvl="1"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Computation of Capital Gains u/s 67(10)</a:t>
            </a:r>
          </a:p>
          <a:p>
            <a:pPr marL="457200" lvl="1"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A=B+C-D</a:t>
            </a:r>
          </a:p>
          <a:p>
            <a:pPr marL="457200" lvl="1"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 income chargeable u/s 67(10) as income of the firm under the head “Capital gains”</a:t>
            </a:r>
          </a:p>
          <a:p>
            <a:pPr marL="457200" lvl="1"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B= value of any </a:t>
            </a:r>
            <a:r>
              <a:rPr lang="en-US" sz="2000" b="1" dirty="0">
                <a:latin typeface="Tahoma" panose="020B0604030504040204" pitchFamily="34" charset="0"/>
                <a:ea typeface="Tahoma" panose="020B0604030504040204" pitchFamily="34" charset="0"/>
                <a:cs typeface="Tahoma" panose="020B0604030504040204" pitchFamily="34" charset="0"/>
              </a:rPr>
              <a:t>money</a:t>
            </a:r>
            <a:r>
              <a:rPr lang="en-US" sz="2000" dirty="0">
                <a:latin typeface="Tahoma" panose="020B0604030504040204" pitchFamily="34" charset="0"/>
                <a:ea typeface="Tahoma" panose="020B0604030504040204" pitchFamily="34" charset="0"/>
                <a:cs typeface="Tahoma" panose="020B0604030504040204" pitchFamily="34" charset="0"/>
              </a:rPr>
              <a:t> received by the partner from the firm on the date of such receipt</a:t>
            </a:r>
          </a:p>
          <a:p>
            <a:pPr marL="457200" lvl="1"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C= amount of </a:t>
            </a:r>
            <a:r>
              <a:rPr lang="en-US" sz="2000" b="1" dirty="0">
                <a:latin typeface="Tahoma" panose="020B0604030504040204" pitchFamily="34" charset="0"/>
                <a:ea typeface="Tahoma" panose="020B0604030504040204" pitchFamily="34" charset="0"/>
                <a:cs typeface="Tahoma" panose="020B0604030504040204" pitchFamily="34" charset="0"/>
              </a:rPr>
              <a:t>fair market value</a:t>
            </a:r>
            <a:r>
              <a:rPr lang="en-US" sz="2000" dirty="0">
                <a:latin typeface="Tahoma" panose="020B0604030504040204" pitchFamily="34" charset="0"/>
                <a:ea typeface="Tahoma" panose="020B0604030504040204" pitchFamily="34" charset="0"/>
                <a:cs typeface="Tahoma" panose="020B0604030504040204" pitchFamily="34" charset="0"/>
              </a:rPr>
              <a:t> of the </a:t>
            </a:r>
            <a:r>
              <a:rPr lang="en-US" sz="2000" b="1" dirty="0">
                <a:latin typeface="Tahoma" panose="020B0604030504040204" pitchFamily="34" charset="0"/>
                <a:ea typeface="Tahoma" panose="020B0604030504040204" pitchFamily="34" charset="0"/>
                <a:cs typeface="Tahoma" panose="020B0604030504040204" pitchFamily="34" charset="0"/>
              </a:rPr>
              <a:t>capital asset </a:t>
            </a:r>
            <a:r>
              <a:rPr lang="en-US" sz="2000" dirty="0">
                <a:latin typeface="Tahoma" panose="020B0604030504040204" pitchFamily="34" charset="0"/>
                <a:ea typeface="Tahoma" panose="020B0604030504040204" pitchFamily="34" charset="0"/>
                <a:cs typeface="Tahoma" panose="020B0604030504040204" pitchFamily="34" charset="0"/>
              </a:rPr>
              <a:t>received by the partner  from the firm on the date of such receipt</a:t>
            </a:r>
          </a:p>
          <a:p>
            <a:pPr marL="457200" lvl="1"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D=amount of </a:t>
            </a:r>
            <a:r>
              <a:rPr lang="en-US" sz="2000" b="1" dirty="0">
                <a:latin typeface="Tahoma" panose="020B0604030504040204" pitchFamily="34" charset="0"/>
                <a:ea typeface="Tahoma" panose="020B0604030504040204" pitchFamily="34" charset="0"/>
                <a:cs typeface="Tahoma" panose="020B0604030504040204" pitchFamily="34" charset="0"/>
              </a:rPr>
              <a:t>balance in the capital account </a:t>
            </a:r>
            <a:r>
              <a:rPr lang="en-US" sz="2000" dirty="0">
                <a:latin typeface="Tahoma" panose="020B0604030504040204" pitchFamily="34" charset="0"/>
                <a:ea typeface="Tahoma" panose="020B0604030504040204" pitchFamily="34" charset="0"/>
                <a:cs typeface="Tahoma" panose="020B0604030504040204" pitchFamily="34" charset="0"/>
              </a:rPr>
              <a:t>(represented in any manner) of the partner in the books of account of the firm at the time of its reconstitution</a:t>
            </a:r>
          </a:p>
          <a:p>
            <a:pPr marL="457200" lvl="1" indent="0" algn="just">
              <a:spcBef>
                <a:spcPts val="600"/>
              </a:spcBef>
              <a:spcAft>
                <a:spcPts val="600"/>
              </a:spcAft>
              <a:buNone/>
            </a:pPr>
            <a:endParaRPr lang="en-US" sz="2000" b="1" dirty="0">
              <a:latin typeface="Tahoma" panose="020B0604030504040204" pitchFamily="34" charset="0"/>
            </a:endParaRPr>
          </a:p>
          <a:p>
            <a:pPr marL="457200" lvl="1" indent="0" algn="just">
              <a:spcBef>
                <a:spcPts val="600"/>
              </a:spcBef>
              <a:spcAft>
                <a:spcPts val="600"/>
              </a:spcAft>
              <a:buNone/>
            </a:pPr>
            <a:r>
              <a:rPr lang="en-US" sz="2000" b="1" dirty="0">
                <a:latin typeface="Tahoma" panose="020B0604030504040204" pitchFamily="34" charset="0"/>
              </a:rPr>
              <a:t>Note</a:t>
            </a:r>
            <a:r>
              <a:rPr lang="en-US" sz="2000" dirty="0">
                <a:latin typeface="Tahoma" panose="020B0604030504040204" pitchFamily="34" charset="0"/>
              </a:rPr>
              <a:t> - If the value of “A” as computed is </a:t>
            </a:r>
            <a:r>
              <a:rPr lang="en-US" sz="2000" b="1" dirty="0">
                <a:latin typeface="Tahoma" panose="020B0604030504040204" pitchFamily="34" charset="0"/>
              </a:rPr>
              <a:t>negative,</a:t>
            </a:r>
            <a:r>
              <a:rPr lang="en-US" sz="2000" dirty="0">
                <a:latin typeface="Tahoma" panose="020B0604030504040204" pitchFamily="34" charset="0"/>
              </a:rPr>
              <a:t> such value shall be deemed to be </a:t>
            </a:r>
            <a:r>
              <a:rPr lang="en-US" sz="2000" b="1" dirty="0">
                <a:latin typeface="Tahoma" panose="020B0604030504040204" pitchFamily="34" charset="0"/>
              </a:rPr>
              <a:t>zero</a:t>
            </a:r>
            <a:endParaRPr lang="en-US" sz="2000" dirty="0">
              <a:latin typeface="Tahoma" panose="020B0604030504040204" pitchFamily="34" charset="0"/>
              <a:ea typeface="Tahoma" panose="020B0604030504040204" pitchFamily="34" charset="0"/>
              <a:cs typeface="Tahoma" panose="020B0604030504040204" pitchFamily="34" charset="0"/>
            </a:endParaRPr>
          </a:p>
          <a:p>
            <a:pPr marL="457200" lvl="1" indent="0" algn="just">
              <a:spcBef>
                <a:spcPts val="600"/>
              </a:spcBef>
              <a:spcAft>
                <a:spcPts val="600"/>
              </a:spcAft>
              <a:buNone/>
            </a:pPr>
            <a:endParaRPr lang="en-US" sz="2000" dirty="0">
              <a:latin typeface="Tahoma" panose="020B0604030504040204" pitchFamily="34" charset="0"/>
            </a:endParaRPr>
          </a:p>
          <a:p>
            <a:pPr marL="0" indent="0">
              <a:buNone/>
            </a:pPr>
            <a:endParaRPr lang="en-US" sz="2000" dirty="0"/>
          </a:p>
        </p:txBody>
      </p:sp>
      <p:sp>
        <p:nvSpPr>
          <p:cNvPr id="4" name="Slide Number Placeholder 3">
            <a:extLst>
              <a:ext uri="{FF2B5EF4-FFF2-40B4-BE49-F238E27FC236}">
                <a16:creationId xmlns:a16="http://schemas.microsoft.com/office/drawing/2014/main" id="{F13021E7-80EA-5A52-1576-830B9E8DC7CB}"/>
              </a:ext>
            </a:extLst>
          </p:cNvPr>
          <p:cNvSpPr>
            <a:spLocks noGrp="1"/>
          </p:cNvSpPr>
          <p:nvPr>
            <p:ph type="sldNum" sz="quarter" idx="12"/>
          </p:nvPr>
        </p:nvSpPr>
        <p:spPr/>
        <p:txBody>
          <a:bodyPr/>
          <a:lstStyle/>
          <a:p>
            <a:fld id="{D8DEDE2C-4B76-45A2-849B-157C573EDADC}" type="slidenum">
              <a:rPr lang="en-IN" smtClean="0"/>
              <a:t>32</a:t>
            </a:fld>
            <a:endParaRPr lang="en-IN"/>
          </a:p>
        </p:txBody>
      </p:sp>
    </p:spTree>
    <p:extLst>
      <p:ext uri="{BB962C8B-B14F-4D97-AF65-F5344CB8AC3E}">
        <p14:creationId xmlns:p14="http://schemas.microsoft.com/office/powerpoint/2010/main" val="624268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859810" y="127809"/>
            <a:ext cx="9999696" cy="1569660"/>
          </a:xfrm>
          <a:prstGeom prst="rect">
            <a:avLst/>
          </a:prstGeom>
          <a:noFill/>
        </p:spPr>
        <p:txBody>
          <a:bodyPr wrap="square">
            <a:sp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a:p>
            <a:endParaRPr lang="en-US" sz="2400" b="1" dirty="0">
              <a:solidFill>
                <a:srgbClr val="FF0000"/>
              </a:solidFill>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4DE22177-7DA4-4714-B868-7B2C6AAF3FB8}"/>
              </a:ext>
            </a:extLst>
          </p:cNvPr>
          <p:cNvSpPr txBox="1"/>
          <p:nvPr/>
        </p:nvSpPr>
        <p:spPr>
          <a:xfrm>
            <a:off x="512304" y="1515264"/>
            <a:ext cx="11167391" cy="3631763"/>
          </a:xfrm>
          <a:prstGeom prst="rect">
            <a:avLst/>
          </a:prstGeom>
          <a:noFill/>
        </p:spPr>
        <p:txBody>
          <a:bodyPr wrap="square">
            <a:spAutoFit/>
          </a:bodyPr>
          <a:lstStyle/>
          <a:p>
            <a:pPr lvl="1" algn="just">
              <a:spcBef>
                <a:spcPts val="600"/>
              </a:spcBef>
              <a:spcAft>
                <a:spcPts val="600"/>
              </a:spcAft>
            </a:pPr>
            <a:endParaRPr lang="en-US" sz="2000" dirty="0">
              <a:latin typeface="Tahoma" panose="020B0604030504040204" pitchFamily="34" charset="0"/>
            </a:endParaRPr>
          </a:p>
          <a:p>
            <a:pPr marL="800100" lvl="1" indent="-342900" algn="just">
              <a:spcBef>
                <a:spcPts val="600"/>
              </a:spcBef>
              <a:spcAft>
                <a:spcPts val="600"/>
              </a:spcAft>
              <a:buFont typeface="Wingdings" panose="05000000000000000000" pitchFamily="2" charset="2"/>
              <a:buChar char="§"/>
            </a:pPr>
            <a:r>
              <a:rPr lang="en-US" sz="2000" dirty="0">
                <a:latin typeface="Tahoma" panose="020B0604030504040204" pitchFamily="34" charset="0"/>
              </a:rPr>
              <a:t>The balance in the capital a/c of the partner in the books of account of the firm (D in the formula) has to be calculated </a:t>
            </a:r>
            <a:r>
              <a:rPr lang="en-US" sz="2000" b="1" dirty="0">
                <a:latin typeface="Tahoma" panose="020B0604030504040204" pitchFamily="34" charset="0"/>
              </a:rPr>
              <a:t>without considering any increase</a:t>
            </a:r>
            <a:r>
              <a:rPr lang="en-US" sz="2000" dirty="0">
                <a:latin typeface="Tahoma" panose="020B0604030504040204" pitchFamily="34" charset="0"/>
              </a:rPr>
              <a:t> </a:t>
            </a:r>
            <a:r>
              <a:rPr lang="en-US" sz="2000" b="1" dirty="0">
                <a:latin typeface="Tahoma" panose="020B0604030504040204" pitchFamily="34" charset="0"/>
              </a:rPr>
              <a:t>in the capital account of the partner </a:t>
            </a:r>
            <a:r>
              <a:rPr lang="en-US" sz="2000" dirty="0">
                <a:latin typeface="Tahoma" panose="020B0604030504040204" pitchFamily="34" charset="0"/>
              </a:rPr>
              <a:t>due to </a:t>
            </a:r>
            <a:r>
              <a:rPr lang="en-US" sz="2000" b="1" dirty="0">
                <a:latin typeface="Tahoma" panose="020B0604030504040204" pitchFamily="34" charset="0"/>
              </a:rPr>
              <a:t>revaluation</a:t>
            </a:r>
            <a:r>
              <a:rPr lang="en-US" sz="2000" dirty="0">
                <a:latin typeface="Tahoma" panose="020B0604030504040204" pitchFamily="34" charset="0"/>
              </a:rPr>
              <a:t> of any asset or due to </a:t>
            </a:r>
            <a:r>
              <a:rPr lang="en-US" sz="2000" b="1" dirty="0">
                <a:latin typeface="Tahoma" panose="020B0604030504040204" pitchFamily="34" charset="0"/>
              </a:rPr>
              <a:t>self-generated</a:t>
            </a:r>
            <a:r>
              <a:rPr lang="en-US" sz="2000" dirty="0">
                <a:latin typeface="Tahoma" panose="020B0604030504040204" pitchFamily="34" charset="0"/>
              </a:rPr>
              <a:t> </a:t>
            </a:r>
            <a:r>
              <a:rPr lang="en-US" sz="2000" b="1" dirty="0">
                <a:latin typeface="Tahoma" panose="020B0604030504040204" pitchFamily="34" charset="0"/>
              </a:rPr>
              <a:t>goodwill </a:t>
            </a:r>
            <a:r>
              <a:rPr lang="en-US" sz="2000" dirty="0">
                <a:latin typeface="Tahoma" panose="020B0604030504040204" pitchFamily="34" charset="0"/>
              </a:rPr>
              <a:t>or any other self-generated asset; </a:t>
            </a:r>
          </a:p>
          <a:p>
            <a:pPr lvl="1" algn="just">
              <a:spcBef>
                <a:spcPts val="600"/>
              </a:spcBef>
              <a:spcAft>
                <a:spcPts val="600"/>
              </a:spcAft>
            </a:pPr>
            <a:endParaRPr lang="en-US" sz="2000" dirty="0">
              <a:latin typeface="Tahoma" panose="020B0604030504040204" pitchFamily="34" charset="0"/>
            </a:endParaRPr>
          </a:p>
          <a:p>
            <a:pPr marL="800100" lvl="1" indent="-342900"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“Self-generated goodwill” and “self generated assets” means goodwill or asset –</a:t>
            </a:r>
          </a:p>
          <a:p>
            <a:pPr marL="1257300" lvl="2" indent="-342900" algn="just">
              <a:spcBef>
                <a:spcPts val="600"/>
              </a:spcBef>
              <a:spcAft>
                <a:spcPts val="600"/>
              </a:spcAft>
              <a:buFont typeface="Courier New" panose="02070309020205020404" pitchFamily="49" charset="0"/>
              <a:buChar char="o"/>
            </a:pPr>
            <a:r>
              <a:rPr lang="en-US" sz="2000" dirty="0">
                <a:latin typeface="Tahoma" panose="020B0604030504040204" pitchFamily="34" charset="0"/>
                <a:ea typeface="Tahoma" panose="020B0604030504040204" pitchFamily="34" charset="0"/>
                <a:cs typeface="Tahoma" panose="020B0604030504040204" pitchFamily="34" charset="0"/>
              </a:rPr>
              <a:t>which has been acquired without incurring any cost for purchase or </a:t>
            </a:r>
          </a:p>
          <a:p>
            <a:pPr marL="1257300" lvl="2" indent="-342900" algn="just">
              <a:spcBef>
                <a:spcPts val="600"/>
              </a:spcBef>
              <a:spcAft>
                <a:spcPts val="600"/>
              </a:spcAft>
              <a:buFont typeface="Courier New" panose="02070309020205020404" pitchFamily="49" charset="0"/>
              <a:buChar char="o"/>
            </a:pPr>
            <a:r>
              <a:rPr lang="en-US" sz="2000" dirty="0">
                <a:latin typeface="Tahoma" panose="020B0604030504040204" pitchFamily="34" charset="0"/>
                <a:ea typeface="Tahoma" panose="020B0604030504040204" pitchFamily="34" charset="0"/>
                <a:cs typeface="Tahoma" panose="020B0604030504040204" pitchFamily="34" charset="0"/>
              </a:rPr>
              <a:t>which has been generated during the course of the business or profession </a:t>
            </a:r>
          </a:p>
        </p:txBody>
      </p:sp>
      <p:sp>
        <p:nvSpPr>
          <p:cNvPr id="2" name="Slide Number Placeholder 1">
            <a:extLst>
              <a:ext uri="{FF2B5EF4-FFF2-40B4-BE49-F238E27FC236}">
                <a16:creationId xmlns:a16="http://schemas.microsoft.com/office/drawing/2014/main" id="{EA47F44B-B9B3-8D0A-170E-B84EF3F39C95}"/>
              </a:ext>
            </a:extLst>
          </p:cNvPr>
          <p:cNvSpPr>
            <a:spLocks noGrp="1"/>
          </p:cNvSpPr>
          <p:nvPr>
            <p:ph type="sldNum" sz="quarter" idx="12"/>
          </p:nvPr>
        </p:nvSpPr>
        <p:spPr/>
        <p:txBody>
          <a:bodyPr/>
          <a:lstStyle/>
          <a:p>
            <a:fld id="{D8DEDE2C-4B76-45A2-849B-157C573EDADC}" type="slidenum">
              <a:rPr lang="en-IN" smtClean="0"/>
              <a:t>33</a:t>
            </a:fld>
            <a:endParaRPr lang="en-IN"/>
          </a:p>
        </p:txBody>
      </p:sp>
    </p:spTree>
    <p:extLst>
      <p:ext uri="{BB962C8B-B14F-4D97-AF65-F5344CB8AC3E}">
        <p14:creationId xmlns:p14="http://schemas.microsoft.com/office/powerpoint/2010/main" val="35686649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859810" y="127809"/>
            <a:ext cx="9999696" cy="1200329"/>
          </a:xfrm>
          <a:prstGeom prst="rect">
            <a:avLst/>
          </a:prstGeom>
          <a:noFill/>
        </p:spPr>
        <p:txBody>
          <a:bodyPr wrap="square">
            <a:sp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p>
        </p:txBody>
      </p:sp>
      <p:graphicFrame>
        <p:nvGraphicFramePr>
          <p:cNvPr id="2" name="Table 1">
            <a:extLst>
              <a:ext uri="{FF2B5EF4-FFF2-40B4-BE49-F238E27FC236}">
                <a16:creationId xmlns:a16="http://schemas.microsoft.com/office/drawing/2014/main" id="{FE8EB4A2-0A9F-EA8C-51E2-AF37C2C02EC5}"/>
              </a:ext>
            </a:extLst>
          </p:cNvPr>
          <p:cNvGraphicFramePr>
            <a:graphicFrameLocks noGrp="1"/>
          </p:cNvGraphicFramePr>
          <p:nvPr>
            <p:extLst>
              <p:ext uri="{D42A27DB-BD31-4B8C-83A1-F6EECF244321}">
                <p14:modId xmlns:p14="http://schemas.microsoft.com/office/powerpoint/2010/main" val="3346277469"/>
              </p:ext>
            </p:extLst>
          </p:nvPr>
        </p:nvGraphicFramePr>
        <p:xfrm>
          <a:off x="1190625" y="2577097"/>
          <a:ext cx="9324975" cy="4028556"/>
        </p:xfrm>
        <a:graphic>
          <a:graphicData uri="http://schemas.openxmlformats.org/drawingml/2006/table">
            <a:tbl>
              <a:tblPr firstRow="1" firstCol="1" bandRow="1">
                <a:tableStyleId>{69012ECD-51FC-41F1-AA8D-1B2483CD663E}</a:tableStyleId>
              </a:tblPr>
              <a:tblGrid>
                <a:gridCol w="2919362">
                  <a:extLst>
                    <a:ext uri="{9D8B030D-6E8A-4147-A177-3AD203B41FA5}">
                      <a16:colId xmlns:a16="http://schemas.microsoft.com/office/drawing/2014/main" val="4088767095"/>
                    </a:ext>
                  </a:extLst>
                </a:gridCol>
                <a:gridCol w="6405613">
                  <a:extLst>
                    <a:ext uri="{9D8B030D-6E8A-4147-A177-3AD203B41FA5}">
                      <a16:colId xmlns:a16="http://schemas.microsoft.com/office/drawing/2014/main" val="866319625"/>
                    </a:ext>
                  </a:extLst>
                </a:gridCol>
              </a:tblGrid>
              <a:tr h="298705">
                <a:tc gridSpan="2">
                  <a:txBody>
                    <a:bodyPr/>
                    <a:lstStyle/>
                    <a:p>
                      <a:pPr marL="457200" algn="ctr">
                        <a:lnSpc>
                          <a:spcPct val="100000"/>
                        </a:lnSpc>
                        <a:spcBef>
                          <a:spcPts val="600"/>
                        </a:spcBef>
                        <a:spcAft>
                          <a:spcPts val="600"/>
                        </a:spcAft>
                      </a:pPr>
                      <a:r>
                        <a:rPr lang="en-US" sz="1800" dirty="0">
                          <a:effectLst/>
                          <a:latin typeface="Tahoma" panose="020B0604030504040204" pitchFamily="34" charset="0"/>
                          <a:ea typeface="Tahoma" panose="020B0604030504040204" pitchFamily="34" charset="0"/>
                          <a:cs typeface="Tahoma" panose="020B0604030504040204" pitchFamily="34" charset="0"/>
                        </a:rPr>
                        <a:t>Rule 6(3) of the Draft Income-tax Rules, 2026</a:t>
                      </a:r>
                      <a:endParaRPr lang="en-IN" sz="18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hMerge="1">
                  <a:txBody>
                    <a:bodyPr/>
                    <a:lstStyle/>
                    <a:p>
                      <a:pPr marL="457200" algn="ctr">
                        <a:lnSpc>
                          <a:spcPct val="100000"/>
                        </a:lnSpc>
                        <a:spcBef>
                          <a:spcPts val="600"/>
                        </a:spcBef>
                        <a:spcAft>
                          <a:spcPts val="600"/>
                        </a:spcAft>
                      </a:pPr>
                      <a:endParaRPr lang="en-IN" sz="18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1009854063"/>
                  </a:ext>
                </a:extLst>
              </a:tr>
              <a:tr h="1041002">
                <a:tc>
                  <a:txBody>
                    <a:bodyPr/>
                    <a:lstStyle/>
                    <a:p>
                      <a:pPr marL="457200" algn="ctr">
                        <a:lnSpc>
                          <a:spcPct val="100000"/>
                        </a:lnSpc>
                        <a:spcBef>
                          <a:spcPts val="600"/>
                        </a:spcBef>
                        <a:spcAft>
                          <a:spcPts val="600"/>
                        </a:spcAft>
                      </a:pPr>
                      <a:r>
                        <a:rPr lang="en-IN" sz="1800" b="1" spc="20" dirty="0">
                          <a:effectLst/>
                          <a:latin typeface="Tahoma" panose="020B0604030504040204" pitchFamily="34" charset="0"/>
                          <a:ea typeface="Tahoma" panose="020B0604030504040204" pitchFamily="34" charset="0"/>
                          <a:cs typeface="Tahoma" panose="020B0604030504040204" pitchFamily="34" charset="0"/>
                        </a:rPr>
                        <a:t>Deemed capital gains from transfer of capital asset  </a:t>
                      </a:r>
                      <a:endParaRPr lang="en-IN" sz="1800" b="1"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457200" algn="ctr">
                        <a:lnSpc>
                          <a:spcPct val="100000"/>
                        </a:lnSpc>
                        <a:spcBef>
                          <a:spcPts val="600"/>
                        </a:spcBef>
                        <a:spcAft>
                          <a:spcPts val="600"/>
                        </a:spcAft>
                      </a:pPr>
                      <a:r>
                        <a:rPr lang="en-IN" sz="1800" b="1" spc="20" dirty="0">
                          <a:effectLst/>
                          <a:latin typeface="Tahoma" panose="020B0604030504040204" pitchFamily="34" charset="0"/>
                          <a:ea typeface="Tahoma" panose="020B0604030504040204" pitchFamily="34" charset="0"/>
                          <a:cs typeface="Tahoma" panose="020B0604030504040204" pitchFamily="34" charset="0"/>
                        </a:rPr>
                        <a:t>Type of capital asset of firm</a:t>
                      </a:r>
                      <a:endParaRPr lang="en-IN" sz="1800" b="1"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2105379246"/>
                  </a:ext>
                </a:extLst>
              </a:tr>
              <a:tr h="1590420">
                <a:tc>
                  <a:txBody>
                    <a:bodyPr/>
                    <a:lstStyle/>
                    <a:p>
                      <a:pPr marL="36000" algn="just">
                        <a:lnSpc>
                          <a:spcPct val="100000"/>
                        </a:lnSpc>
                        <a:spcBef>
                          <a:spcPts val="600"/>
                        </a:spcBef>
                        <a:spcAft>
                          <a:spcPts val="600"/>
                        </a:spcAft>
                      </a:pPr>
                      <a:r>
                        <a:rPr lang="en-IN" sz="1800" spc="20" dirty="0">
                          <a:effectLst/>
                          <a:latin typeface="Tahoma" panose="020B0604030504040204" pitchFamily="34" charset="0"/>
                          <a:ea typeface="Tahoma" panose="020B0604030504040204" pitchFamily="34" charset="0"/>
                          <a:cs typeface="Tahoma" panose="020B0604030504040204" pitchFamily="34" charset="0"/>
                        </a:rPr>
                        <a:t>Capital gains from transfer of a short-term capital asset (STCA)</a:t>
                      </a:r>
                      <a:endParaRPr lang="en-IN" sz="18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217170" algn="just">
                        <a:lnSpc>
                          <a:spcPct val="100000"/>
                        </a:lnSpc>
                        <a:spcBef>
                          <a:spcPts val="600"/>
                        </a:spcBef>
                        <a:spcAft>
                          <a:spcPts val="600"/>
                        </a:spcAft>
                      </a:pPr>
                      <a:r>
                        <a:rPr lang="en-IN" sz="1800" spc="20" dirty="0">
                          <a:effectLst/>
                          <a:latin typeface="Tahoma" panose="020B0604030504040204" pitchFamily="34" charset="0"/>
                          <a:ea typeface="Tahoma" panose="020B0604030504040204" pitchFamily="34" charset="0"/>
                          <a:cs typeface="Tahoma" panose="020B0604030504040204" pitchFamily="34" charset="0"/>
                        </a:rPr>
                        <a:t>(a) capital asset which is short term capital asset at the time of taxation of amount under section 67(10); or</a:t>
                      </a:r>
                      <a:endParaRPr lang="en-IN" sz="1800" dirty="0">
                        <a:effectLst/>
                        <a:latin typeface="Tahoma" panose="020B0604030504040204" pitchFamily="34" charset="0"/>
                        <a:ea typeface="Tahoma" panose="020B0604030504040204" pitchFamily="34" charset="0"/>
                        <a:cs typeface="Tahoma" panose="020B0604030504040204" pitchFamily="34" charset="0"/>
                      </a:endParaRPr>
                    </a:p>
                    <a:p>
                      <a:pPr marL="36000" indent="-217170" algn="just">
                        <a:lnSpc>
                          <a:spcPct val="100000"/>
                        </a:lnSpc>
                        <a:spcBef>
                          <a:spcPts val="600"/>
                        </a:spcBef>
                        <a:spcAft>
                          <a:spcPts val="600"/>
                        </a:spcAft>
                      </a:pPr>
                      <a:r>
                        <a:rPr lang="en-IN" sz="1800" spc="20" dirty="0">
                          <a:effectLst/>
                          <a:latin typeface="Tahoma" panose="020B0604030504040204" pitchFamily="34" charset="0"/>
                          <a:ea typeface="Tahoma" panose="020B0604030504040204" pitchFamily="34" charset="0"/>
                          <a:cs typeface="Tahoma" panose="020B0604030504040204" pitchFamily="34" charset="0"/>
                        </a:rPr>
                        <a:t>(b) capital asset forming part of block of asset; or</a:t>
                      </a:r>
                      <a:endParaRPr lang="en-IN" sz="1800" dirty="0">
                        <a:effectLst/>
                        <a:latin typeface="Tahoma" panose="020B0604030504040204" pitchFamily="34" charset="0"/>
                        <a:ea typeface="Tahoma" panose="020B0604030504040204" pitchFamily="34" charset="0"/>
                        <a:cs typeface="Tahoma" panose="020B0604030504040204" pitchFamily="34" charset="0"/>
                      </a:endParaRPr>
                    </a:p>
                    <a:p>
                      <a:pPr marL="36000" indent="-217170" algn="just">
                        <a:lnSpc>
                          <a:spcPct val="100000"/>
                        </a:lnSpc>
                        <a:spcBef>
                          <a:spcPts val="600"/>
                        </a:spcBef>
                        <a:spcAft>
                          <a:spcPts val="600"/>
                        </a:spcAft>
                      </a:pPr>
                      <a:r>
                        <a:rPr lang="en-IN" sz="1800" spc="20" dirty="0">
                          <a:effectLst/>
                          <a:latin typeface="Tahoma" panose="020B0604030504040204" pitchFamily="34" charset="0"/>
                          <a:ea typeface="Tahoma" panose="020B0604030504040204" pitchFamily="34" charset="0"/>
                          <a:cs typeface="Tahoma" panose="020B0604030504040204" pitchFamily="34" charset="0"/>
                        </a:rPr>
                        <a:t>(c) capital asset being self-generated asset and self-generated goodwill as defined in section 67(10)</a:t>
                      </a:r>
                      <a:endParaRPr lang="en-IN" sz="18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1949543457"/>
                  </a:ext>
                </a:extLst>
              </a:tr>
              <a:tr h="1012449">
                <a:tc>
                  <a:txBody>
                    <a:bodyPr/>
                    <a:lstStyle/>
                    <a:p>
                      <a:pPr marL="36000" algn="just">
                        <a:lnSpc>
                          <a:spcPct val="100000"/>
                        </a:lnSpc>
                        <a:spcBef>
                          <a:spcPts val="600"/>
                        </a:spcBef>
                        <a:spcAft>
                          <a:spcPts val="600"/>
                        </a:spcAft>
                      </a:pPr>
                      <a:r>
                        <a:rPr lang="en-IN" sz="1800" spc="20" dirty="0">
                          <a:effectLst/>
                          <a:latin typeface="Tahoma" panose="020B0604030504040204" pitchFamily="34" charset="0"/>
                          <a:ea typeface="Tahoma" panose="020B0604030504040204" pitchFamily="34" charset="0"/>
                          <a:cs typeface="Tahoma" panose="020B0604030504040204" pitchFamily="34" charset="0"/>
                        </a:rPr>
                        <a:t>Capital gains from transfer of a long-term capital asset (LTCA)</a:t>
                      </a:r>
                      <a:endParaRPr lang="en-IN" sz="18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algn="just">
                        <a:lnSpc>
                          <a:spcPct val="100000"/>
                        </a:lnSpc>
                        <a:spcBef>
                          <a:spcPts val="600"/>
                        </a:spcBef>
                        <a:spcAft>
                          <a:spcPts val="600"/>
                        </a:spcAft>
                      </a:pPr>
                      <a:r>
                        <a:rPr lang="en-IN" sz="1800" spc="20" dirty="0">
                          <a:effectLst/>
                          <a:latin typeface="Tahoma" panose="020B0604030504040204" pitchFamily="34" charset="0"/>
                          <a:ea typeface="Tahoma" panose="020B0604030504040204" pitchFamily="34" charset="0"/>
                          <a:cs typeface="Tahoma" panose="020B0604030504040204" pitchFamily="34" charset="0"/>
                        </a:rPr>
                        <a:t>Capital asset which is not covered in above and is long term capital asset at the time of taxation of amount u/s 67(10).</a:t>
                      </a:r>
                      <a:endParaRPr lang="en-IN" sz="18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3119794937"/>
                  </a:ext>
                </a:extLst>
              </a:tr>
            </a:tbl>
          </a:graphicData>
        </a:graphic>
      </p:graphicFrame>
      <p:pic>
        <p:nvPicPr>
          <p:cNvPr id="4" name="Picture 3">
            <a:extLst>
              <a:ext uri="{FF2B5EF4-FFF2-40B4-BE49-F238E27FC236}">
                <a16:creationId xmlns:a16="http://schemas.microsoft.com/office/drawing/2014/main" id="{F282D0AC-8ED3-5645-554B-5A7954C10359}"/>
              </a:ext>
            </a:extLst>
          </p:cNvPr>
          <p:cNvPicPr>
            <a:picLocks noChangeAspect="1"/>
          </p:cNvPicPr>
          <p:nvPr/>
        </p:nvPicPr>
        <p:blipFill>
          <a:blip r:embed="rId3"/>
          <a:stretch>
            <a:fillRect/>
          </a:stretch>
        </p:blipFill>
        <p:spPr>
          <a:xfrm>
            <a:off x="1060704" y="1394353"/>
            <a:ext cx="9689623" cy="859611"/>
          </a:xfrm>
          <a:prstGeom prst="rect">
            <a:avLst/>
          </a:prstGeom>
        </p:spPr>
      </p:pic>
      <p:sp>
        <p:nvSpPr>
          <p:cNvPr id="9" name="TextBox 8">
            <a:extLst>
              <a:ext uri="{FF2B5EF4-FFF2-40B4-BE49-F238E27FC236}">
                <a16:creationId xmlns:a16="http://schemas.microsoft.com/office/drawing/2014/main" id="{09A2A259-9E13-9C37-6E9A-45DF938CF5B4}"/>
              </a:ext>
            </a:extLst>
          </p:cNvPr>
          <p:cNvSpPr txBox="1"/>
          <p:nvPr/>
        </p:nvSpPr>
        <p:spPr>
          <a:xfrm>
            <a:off x="916600" y="1340379"/>
            <a:ext cx="9689623" cy="1200329"/>
          </a:xfrm>
          <a:prstGeom prst="rect">
            <a:avLst/>
          </a:prstGeom>
          <a:noFill/>
        </p:spPr>
        <p:txBody>
          <a:bodyPr wrap="square">
            <a:spAutoFit/>
          </a:bodyPr>
          <a:lstStyle/>
          <a:p>
            <a:pPr algn="just"/>
            <a:r>
              <a:rPr lang="en-US" dirty="0">
                <a:latin typeface="Tahoma" panose="020B0604030504040204" pitchFamily="34" charset="0"/>
                <a:ea typeface="Tahoma" panose="020B0604030504040204" pitchFamily="34" charset="0"/>
                <a:cs typeface="Tahoma" panose="020B0604030504040204" pitchFamily="34" charset="0"/>
              </a:rPr>
              <a:t>In case of the amount which is chargeable to tax as income of firm u/s 67(10) under the head - "Capital gains", the same shall be deemed to be from transfer of STCA or LTCA, as the case may be, mentioned in column (1), if it is attributed to capital asset mentioned in the corresponding row in  column (2) -</a:t>
            </a:r>
            <a:endParaRPr lang="en-IN" dirty="0">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a:extLst>
              <a:ext uri="{FF2B5EF4-FFF2-40B4-BE49-F238E27FC236}">
                <a16:creationId xmlns:a16="http://schemas.microsoft.com/office/drawing/2014/main" id="{2B5811AE-8064-1DD7-BC3F-DFA51BB04A11}"/>
              </a:ext>
            </a:extLst>
          </p:cNvPr>
          <p:cNvSpPr>
            <a:spLocks noGrp="1"/>
          </p:cNvSpPr>
          <p:nvPr>
            <p:ph type="sldNum" sz="quarter" idx="12"/>
          </p:nvPr>
        </p:nvSpPr>
        <p:spPr/>
        <p:txBody>
          <a:bodyPr/>
          <a:lstStyle/>
          <a:p>
            <a:fld id="{D8DEDE2C-4B76-45A2-849B-157C573EDADC}" type="slidenum">
              <a:rPr lang="en-IN" smtClean="0"/>
              <a:t>34</a:t>
            </a:fld>
            <a:endParaRPr lang="en-IN"/>
          </a:p>
        </p:txBody>
      </p:sp>
    </p:spTree>
    <p:extLst>
      <p:ext uri="{BB962C8B-B14F-4D97-AF65-F5344CB8AC3E}">
        <p14:creationId xmlns:p14="http://schemas.microsoft.com/office/powerpoint/2010/main" val="29945848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859810" y="127809"/>
            <a:ext cx="9999696" cy="1200329"/>
          </a:xfrm>
          <a:prstGeom prst="rect">
            <a:avLst/>
          </a:prstGeom>
          <a:noFill/>
        </p:spPr>
        <p:txBody>
          <a:bodyPr wrap="square">
            <a:sp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p>
        </p:txBody>
      </p:sp>
      <p:pic>
        <p:nvPicPr>
          <p:cNvPr id="4" name="Picture 3">
            <a:extLst>
              <a:ext uri="{FF2B5EF4-FFF2-40B4-BE49-F238E27FC236}">
                <a16:creationId xmlns:a16="http://schemas.microsoft.com/office/drawing/2014/main" id="{F282D0AC-8ED3-5645-554B-5A7954C10359}"/>
              </a:ext>
            </a:extLst>
          </p:cNvPr>
          <p:cNvPicPr>
            <a:picLocks noChangeAspect="1"/>
          </p:cNvPicPr>
          <p:nvPr/>
        </p:nvPicPr>
        <p:blipFill>
          <a:blip r:embed="rId3"/>
          <a:stretch>
            <a:fillRect/>
          </a:stretch>
        </p:blipFill>
        <p:spPr>
          <a:xfrm>
            <a:off x="1060704" y="1394353"/>
            <a:ext cx="9689623" cy="859611"/>
          </a:xfrm>
          <a:prstGeom prst="rect">
            <a:avLst/>
          </a:prstGeom>
        </p:spPr>
      </p:pic>
      <p:sp>
        <p:nvSpPr>
          <p:cNvPr id="9" name="TextBox 8">
            <a:extLst>
              <a:ext uri="{FF2B5EF4-FFF2-40B4-BE49-F238E27FC236}">
                <a16:creationId xmlns:a16="http://schemas.microsoft.com/office/drawing/2014/main" id="{09A2A259-9E13-9C37-6E9A-45DF938CF5B4}"/>
              </a:ext>
            </a:extLst>
          </p:cNvPr>
          <p:cNvSpPr txBox="1"/>
          <p:nvPr/>
        </p:nvSpPr>
        <p:spPr>
          <a:xfrm>
            <a:off x="916600" y="1340379"/>
            <a:ext cx="9689623" cy="1631216"/>
          </a:xfrm>
          <a:prstGeom prst="rect">
            <a:avLst/>
          </a:prstGeom>
          <a:noFill/>
        </p:spPr>
        <p:txBody>
          <a:bodyPr wrap="square">
            <a:spAutoFit/>
          </a:bodyPr>
          <a:lstStyle/>
          <a:p>
            <a:pPr algn="just">
              <a:spcBef>
                <a:spcPts val="600"/>
              </a:spcBef>
              <a:spcAft>
                <a:spcPts val="600"/>
              </a:spcAft>
            </a:pPr>
            <a:r>
              <a:rPr lang="en-US" b="1" dirty="0">
                <a:latin typeface="Tahoma" panose="020B0604030504040204" pitchFamily="34" charset="0"/>
                <a:ea typeface="Tahoma" panose="020B0604030504040204" pitchFamily="34" charset="0"/>
                <a:cs typeface="Tahoma" panose="020B0604030504040204" pitchFamily="34" charset="0"/>
              </a:rPr>
              <a:t>Attribution of income taxable u/s 67(10) to the capital assets remaining with the firm u/s  72.</a:t>
            </a:r>
          </a:p>
          <a:p>
            <a:pPr algn="just">
              <a:spcBef>
                <a:spcPts val="600"/>
              </a:spcBef>
              <a:spcAft>
                <a:spcPts val="600"/>
              </a:spcAft>
            </a:pPr>
            <a:r>
              <a:rPr lang="en-US" dirty="0">
                <a:latin typeface="Tahoma" panose="020B0604030504040204" pitchFamily="34" charset="0"/>
                <a:ea typeface="Tahoma" panose="020B0604030504040204" pitchFamily="34" charset="0"/>
                <a:cs typeface="Tahoma" panose="020B0604030504040204" pitchFamily="34" charset="0"/>
              </a:rPr>
              <a:t>For the purpose of section 72(5), where the amount is chargeable to income-tax as income of the firm u/s 67(10), the firm shall attribute such amount to capital asset remaining with the firm in the prescribed manner:-</a:t>
            </a:r>
            <a:endParaRPr lang="en-IN"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a:extLst>
              <a:ext uri="{FF2B5EF4-FFF2-40B4-BE49-F238E27FC236}">
                <a16:creationId xmlns:a16="http://schemas.microsoft.com/office/drawing/2014/main" id="{A01365B0-E633-D234-C122-F04977953E28}"/>
              </a:ext>
            </a:extLst>
          </p:cNvPr>
          <p:cNvGraphicFramePr>
            <a:graphicFrameLocks noGrp="1"/>
          </p:cNvGraphicFramePr>
          <p:nvPr>
            <p:extLst>
              <p:ext uri="{D42A27DB-BD31-4B8C-83A1-F6EECF244321}">
                <p14:modId xmlns:p14="http://schemas.microsoft.com/office/powerpoint/2010/main" val="351535308"/>
              </p:ext>
            </p:extLst>
          </p:nvPr>
        </p:nvGraphicFramePr>
        <p:xfrm>
          <a:off x="1033963" y="3038117"/>
          <a:ext cx="9454896" cy="3017520"/>
        </p:xfrm>
        <a:graphic>
          <a:graphicData uri="http://schemas.openxmlformats.org/drawingml/2006/table">
            <a:tbl>
              <a:tblPr firstRow="1" firstCol="1" bandRow="1">
                <a:tableStyleId>{69012ECD-51FC-41F1-AA8D-1B2483CD663E}</a:tableStyleId>
              </a:tblPr>
              <a:tblGrid>
                <a:gridCol w="675965">
                  <a:extLst>
                    <a:ext uri="{9D8B030D-6E8A-4147-A177-3AD203B41FA5}">
                      <a16:colId xmlns:a16="http://schemas.microsoft.com/office/drawing/2014/main" val="2300951715"/>
                    </a:ext>
                  </a:extLst>
                </a:gridCol>
                <a:gridCol w="4429629">
                  <a:extLst>
                    <a:ext uri="{9D8B030D-6E8A-4147-A177-3AD203B41FA5}">
                      <a16:colId xmlns:a16="http://schemas.microsoft.com/office/drawing/2014/main" val="3180597033"/>
                    </a:ext>
                  </a:extLst>
                </a:gridCol>
                <a:gridCol w="4349302">
                  <a:extLst>
                    <a:ext uri="{9D8B030D-6E8A-4147-A177-3AD203B41FA5}">
                      <a16:colId xmlns:a16="http://schemas.microsoft.com/office/drawing/2014/main" val="245733197"/>
                    </a:ext>
                  </a:extLst>
                </a:gridCol>
              </a:tblGrid>
              <a:tr h="509561">
                <a:tc>
                  <a:txBody>
                    <a:bodyPr/>
                    <a:lstStyle/>
                    <a:p>
                      <a:pPr marL="0" indent="0" algn="ctr">
                        <a:lnSpc>
                          <a:spcPct val="100000"/>
                        </a:lnSpc>
                        <a:spcBef>
                          <a:spcPts val="600"/>
                        </a:spcBef>
                        <a:spcAft>
                          <a:spcPts val="600"/>
                        </a:spcAft>
                      </a:pPr>
                      <a:r>
                        <a:rPr lang="en-US" sz="1800" b="1" spc="20" dirty="0">
                          <a:effectLst/>
                          <a:latin typeface="Tahoma" panose="020B0604030504040204" pitchFamily="34" charset="0"/>
                          <a:ea typeface="Tahoma" panose="020B0604030504040204" pitchFamily="34" charset="0"/>
                          <a:cs typeface="Tahoma" panose="020B0604030504040204" pitchFamily="34" charset="0"/>
                        </a:rPr>
                        <a:t>S. No.</a:t>
                      </a:r>
                      <a:endParaRPr lang="en-IN" sz="1800" b="1"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0" indent="0" algn="ctr">
                        <a:lnSpc>
                          <a:spcPct val="100000"/>
                        </a:lnSpc>
                        <a:spcBef>
                          <a:spcPts val="600"/>
                        </a:spcBef>
                        <a:spcAft>
                          <a:spcPts val="600"/>
                        </a:spcAft>
                      </a:pPr>
                      <a:r>
                        <a:rPr lang="en-US" sz="1800" b="1" spc="20" dirty="0">
                          <a:effectLst/>
                          <a:latin typeface="Tahoma" panose="020B0604030504040204" pitchFamily="34" charset="0"/>
                          <a:ea typeface="Tahoma" panose="020B0604030504040204" pitchFamily="34" charset="0"/>
                          <a:cs typeface="Tahoma" panose="020B0604030504040204" pitchFamily="34" charset="0"/>
                        </a:rPr>
                        <a:t>Particulars</a:t>
                      </a:r>
                      <a:endParaRPr lang="en-IN" sz="1800" b="1"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0" indent="0" algn="ctr">
                        <a:lnSpc>
                          <a:spcPct val="100000"/>
                        </a:lnSpc>
                        <a:spcBef>
                          <a:spcPts val="600"/>
                        </a:spcBef>
                        <a:spcAft>
                          <a:spcPts val="600"/>
                        </a:spcAft>
                      </a:pPr>
                      <a:r>
                        <a:rPr lang="en-US" sz="1800" b="1" spc="20" dirty="0">
                          <a:effectLst/>
                          <a:latin typeface="Tahoma" panose="020B0604030504040204" pitchFamily="34" charset="0"/>
                          <a:ea typeface="Tahoma" panose="020B0604030504040204" pitchFamily="34" charset="0"/>
                          <a:cs typeface="Tahoma" panose="020B0604030504040204" pitchFamily="34" charset="0"/>
                        </a:rPr>
                        <a:t>Attribution to the capital assets remaining with the firm</a:t>
                      </a:r>
                      <a:endParaRPr lang="en-IN" sz="1800" b="1"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3152092706"/>
                  </a:ext>
                </a:extLst>
              </a:tr>
              <a:tr h="764341">
                <a:tc gridSpan="3">
                  <a:txBody>
                    <a:bodyPr/>
                    <a:lstStyle/>
                    <a:p>
                      <a:pPr marL="36000" indent="0" algn="just">
                        <a:lnSpc>
                          <a:spcPct val="100000"/>
                        </a:lnSpc>
                        <a:spcBef>
                          <a:spcPts val="600"/>
                        </a:spcBef>
                        <a:spcAft>
                          <a:spcPts val="600"/>
                        </a:spcAft>
                      </a:pPr>
                      <a:r>
                        <a:rPr lang="en-US" sz="1800" b="0" spc="20" dirty="0">
                          <a:effectLst/>
                          <a:latin typeface="Tahoma" panose="020B0604030504040204" pitchFamily="34" charset="0"/>
                          <a:ea typeface="Tahoma" panose="020B0604030504040204" pitchFamily="34" charset="0"/>
                          <a:cs typeface="Tahoma" panose="020B0604030504040204" pitchFamily="34" charset="0"/>
                        </a:rPr>
                        <a:t>Where the aggregate of the value of money and the FMV of the capital asset received by the partner from the firm, in excess of the balance in his capital account, chargeable to tax u/s 67(10) -</a:t>
                      </a:r>
                      <a:endParaRPr lang="en-IN" sz="1800" b="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hMerge="1">
                  <a:txBody>
                    <a:bodyPr/>
                    <a:lstStyle/>
                    <a:p>
                      <a:endParaRPr lang="en-IN"/>
                    </a:p>
                  </a:txBody>
                  <a:tcPr/>
                </a:tc>
                <a:tc hMerge="1">
                  <a:txBody>
                    <a:bodyPr/>
                    <a:lstStyle/>
                    <a:p>
                      <a:endParaRPr lang="en-IN"/>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47308477"/>
                  </a:ext>
                </a:extLst>
              </a:tr>
              <a:tr h="1528682">
                <a:tc>
                  <a:txBody>
                    <a:bodyPr/>
                    <a:lstStyle/>
                    <a:p>
                      <a:pPr marL="0" indent="0" algn="ctr">
                        <a:lnSpc>
                          <a:spcPct val="100000"/>
                        </a:lnSpc>
                        <a:spcBef>
                          <a:spcPts val="600"/>
                        </a:spcBef>
                        <a:spcAft>
                          <a:spcPts val="600"/>
                        </a:spcAft>
                      </a:pPr>
                      <a:r>
                        <a:rPr lang="en-US" sz="1800" b="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a:t>
                      </a:r>
                      <a:r>
                        <a:rPr lang="en-US" sz="1800" b="0" kern="1200" dirty="0" err="1">
                          <a:solidFill>
                            <a:schemeClr val="tx1"/>
                          </a:solidFill>
                          <a:effectLst/>
                          <a:latin typeface="Tahoma" panose="020B0604030504040204" pitchFamily="34" charset="0"/>
                          <a:ea typeface="Tahoma" panose="020B0604030504040204" pitchFamily="34" charset="0"/>
                          <a:cs typeface="Tahoma" panose="020B0604030504040204" pitchFamily="34" charset="0"/>
                        </a:rPr>
                        <a:t>i</a:t>
                      </a:r>
                      <a:r>
                        <a:rPr lang="en-US" sz="1800" b="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a:t>
                      </a:r>
                      <a:endParaRPr lang="en-IN" sz="1800" b="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algn="just"/>
                      <a:r>
                        <a:rPr lang="en-US" sz="1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relates to revaluation of any capital asset or valuation of self-generated asset or self-generated goodwill, of the firm.</a:t>
                      </a:r>
                      <a:endParaRPr lang="en-IN" sz="1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algn="just"/>
                      <a:r>
                        <a:rPr lang="en-US" sz="18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The revaluation should be based on a valuation report obtained from a registered valuer</a:t>
                      </a:r>
                      <a:endParaRPr lang="en-IN" sz="1800" b="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endParaRPr lang="en-IN" dirty="0">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2394566325"/>
                  </a:ext>
                </a:extLst>
              </a:tr>
            </a:tbl>
          </a:graphicData>
        </a:graphic>
      </p:graphicFrame>
      <p:graphicFrame>
        <p:nvGraphicFramePr>
          <p:cNvPr id="7" name="Object 6">
            <a:extLst>
              <a:ext uri="{FF2B5EF4-FFF2-40B4-BE49-F238E27FC236}">
                <a16:creationId xmlns:a16="http://schemas.microsoft.com/office/drawing/2014/main" id="{8A2C4E4E-FD1B-43E1-94EB-CBADA1A8F799}"/>
              </a:ext>
            </a:extLst>
          </p:cNvPr>
          <p:cNvGraphicFramePr>
            <a:graphicFrameLocks noChangeAspect="1"/>
          </p:cNvGraphicFramePr>
          <p:nvPr>
            <p:extLst>
              <p:ext uri="{D42A27DB-BD31-4B8C-83A1-F6EECF244321}">
                <p14:modId xmlns:p14="http://schemas.microsoft.com/office/powerpoint/2010/main" val="3086457484"/>
              </p:ext>
            </p:extLst>
          </p:nvPr>
        </p:nvGraphicFramePr>
        <p:xfrm>
          <a:off x="6282000" y="4504355"/>
          <a:ext cx="4324223" cy="1791335"/>
        </p:xfrm>
        <a:graphic>
          <a:graphicData uri="http://schemas.openxmlformats.org/presentationml/2006/ole">
            <mc:AlternateContent xmlns:mc="http://schemas.openxmlformats.org/markup-compatibility/2006">
              <mc:Choice xmlns:v="urn:schemas-microsoft-com:vml" Requires="v">
                <p:oleObj name="Document" r:id="rId4" imgW="3653284" imgH="1624538" progId="Word.Document.12">
                  <p:embed/>
                </p:oleObj>
              </mc:Choice>
              <mc:Fallback>
                <p:oleObj name="Document" r:id="rId4" imgW="3653284" imgH="1624538" progId="Word.Document.12">
                  <p:embed/>
                  <p:pic>
                    <p:nvPicPr>
                      <p:cNvPr id="0" name=""/>
                      <p:cNvPicPr/>
                      <p:nvPr/>
                    </p:nvPicPr>
                    <p:blipFill>
                      <a:blip r:embed="rId5"/>
                      <a:stretch>
                        <a:fillRect/>
                      </a:stretch>
                    </p:blipFill>
                    <p:spPr>
                      <a:xfrm>
                        <a:off x="6282000" y="4504355"/>
                        <a:ext cx="4324223" cy="1791335"/>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F26417C-DAAF-15F2-BDA8-CDFC13C224BE}"/>
              </a:ext>
            </a:extLst>
          </p:cNvPr>
          <p:cNvSpPr>
            <a:spLocks noGrp="1"/>
          </p:cNvSpPr>
          <p:nvPr>
            <p:ph type="sldNum" sz="quarter" idx="12"/>
          </p:nvPr>
        </p:nvSpPr>
        <p:spPr/>
        <p:txBody>
          <a:bodyPr/>
          <a:lstStyle/>
          <a:p>
            <a:fld id="{D8DEDE2C-4B76-45A2-849B-157C573EDADC}" type="slidenum">
              <a:rPr lang="en-IN" smtClean="0"/>
              <a:t>35</a:t>
            </a:fld>
            <a:endParaRPr lang="en-IN"/>
          </a:p>
        </p:txBody>
      </p:sp>
    </p:spTree>
    <p:extLst>
      <p:ext uri="{BB962C8B-B14F-4D97-AF65-F5344CB8AC3E}">
        <p14:creationId xmlns:p14="http://schemas.microsoft.com/office/powerpoint/2010/main" val="40716879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reeform: Shape 4">
            <a:extLst>
              <a:ext uri="{FF2B5EF4-FFF2-40B4-BE49-F238E27FC236}">
                <a16:creationId xmlns:a16="http://schemas.microsoft.com/office/drawing/2014/main" id="{C2EE5F2A-AA98-4624-B27D-10BF184A6C41}"/>
              </a:ext>
            </a:extLst>
          </p:cNvPr>
          <p:cNvSpPr/>
          <p:nvPr/>
        </p:nvSpPr>
        <p:spPr>
          <a:xfrm>
            <a:off x="7486650" y="0"/>
            <a:ext cx="4724400" cy="2609850"/>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2609850">
                <a:moveTo>
                  <a:pt x="2089150" y="0"/>
                </a:moveTo>
                <a:lnTo>
                  <a:pt x="0" y="990600"/>
                </a:lnTo>
                <a:lnTo>
                  <a:pt x="4724400" y="2609850"/>
                </a:lnTo>
                <a:lnTo>
                  <a:pt x="4705350" y="19050"/>
                </a:lnTo>
                <a:lnTo>
                  <a:pt x="208915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 name="Picture 5">
            <a:extLst>
              <a:ext uri="{FF2B5EF4-FFF2-40B4-BE49-F238E27FC236}">
                <a16:creationId xmlns:a16="http://schemas.microsoft.com/office/drawing/2014/main" id="{DFC88978-323D-4FAD-8178-697C6C3FF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074831" y="16152"/>
            <a:ext cx="3121703" cy="2794480"/>
          </a:xfrm>
          <a:prstGeom prst="rect">
            <a:avLst/>
          </a:prstGeom>
        </p:spPr>
      </p:pic>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859810" y="127809"/>
            <a:ext cx="9999696" cy="1200329"/>
          </a:xfrm>
          <a:prstGeom prst="rect">
            <a:avLst/>
          </a:prstGeom>
          <a:noFill/>
        </p:spPr>
        <p:txBody>
          <a:bodyPr wrap="square">
            <a:spAutoFit/>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p>
        </p:txBody>
      </p:sp>
      <p:pic>
        <p:nvPicPr>
          <p:cNvPr id="4" name="Picture 3">
            <a:extLst>
              <a:ext uri="{FF2B5EF4-FFF2-40B4-BE49-F238E27FC236}">
                <a16:creationId xmlns:a16="http://schemas.microsoft.com/office/drawing/2014/main" id="{F282D0AC-8ED3-5645-554B-5A7954C10359}"/>
              </a:ext>
            </a:extLst>
          </p:cNvPr>
          <p:cNvPicPr>
            <a:picLocks noChangeAspect="1"/>
          </p:cNvPicPr>
          <p:nvPr/>
        </p:nvPicPr>
        <p:blipFill>
          <a:blip r:embed="rId3"/>
          <a:stretch>
            <a:fillRect/>
          </a:stretch>
        </p:blipFill>
        <p:spPr>
          <a:xfrm>
            <a:off x="1060704" y="1394353"/>
            <a:ext cx="9689623" cy="859611"/>
          </a:xfrm>
          <a:prstGeom prst="rect">
            <a:avLst/>
          </a:prstGeom>
        </p:spPr>
      </p:pic>
      <p:graphicFrame>
        <p:nvGraphicFramePr>
          <p:cNvPr id="16" name="Table 15">
            <a:extLst>
              <a:ext uri="{FF2B5EF4-FFF2-40B4-BE49-F238E27FC236}">
                <a16:creationId xmlns:a16="http://schemas.microsoft.com/office/drawing/2014/main" id="{A5E89DF3-1A4A-FBBA-523D-21E808D0407F}"/>
              </a:ext>
            </a:extLst>
          </p:cNvPr>
          <p:cNvGraphicFramePr>
            <a:graphicFrameLocks noGrp="1"/>
          </p:cNvGraphicFramePr>
          <p:nvPr>
            <p:extLst>
              <p:ext uri="{D42A27DB-BD31-4B8C-83A1-F6EECF244321}">
                <p14:modId xmlns:p14="http://schemas.microsoft.com/office/powerpoint/2010/main" val="2833908721"/>
              </p:ext>
            </p:extLst>
          </p:nvPr>
        </p:nvGraphicFramePr>
        <p:xfrm>
          <a:off x="1056823" y="1499389"/>
          <a:ext cx="9409176" cy="2884589"/>
        </p:xfrm>
        <a:graphic>
          <a:graphicData uri="http://schemas.openxmlformats.org/drawingml/2006/table">
            <a:tbl>
              <a:tblPr firstRow="1" firstCol="1" bandRow="1">
                <a:tableStyleId>{5C22544A-7EE6-4342-B048-85BDC9FD1C3A}</a:tableStyleId>
              </a:tblPr>
              <a:tblGrid>
                <a:gridCol w="1023156">
                  <a:extLst>
                    <a:ext uri="{9D8B030D-6E8A-4147-A177-3AD203B41FA5}">
                      <a16:colId xmlns:a16="http://schemas.microsoft.com/office/drawing/2014/main" val="237032884"/>
                    </a:ext>
                  </a:extLst>
                </a:gridCol>
                <a:gridCol w="4057751">
                  <a:extLst>
                    <a:ext uri="{9D8B030D-6E8A-4147-A177-3AD203B41FA5}">
                      <a16:colId xmlns:a16="http://schemas.microsoft.com/office/drawing/2014/main" val="2113337641"/>
                    </a:ext>
                  </a:extLst>
                </a:gridCol>
                <a:gridCol w="4328269">
                  <a:extLst>
                    <a:ext uri="{9D8B030D-6E8A-4147-A177-3AD203B41FA5}">
                      <a16:colId xmlns:a16="http://schemas.microsoft.com/office/drawing/2014/main" val="1117917788"/>
                    </a:ext>
                  </a:extLst>
                </a:gridCol>
              </a:tblGrid>
              <a:tr h="690029">
                <a:tc>
                  <a:txBody>
                    <a:bodyPr/>
                    <a:lstStyle/>
                    <a:p>
                      <a:pPr marL="36000" indent="0" algn="ctr">
                        <a:lnSpc>
                          <a:spcPct val="100000"/>
                        </a:lnSpc>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S. No.</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ctr">
                        <a:lnSpc>
                          <a:spcPct val="100000"/>
                        </a:lnSpc>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Particulars</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ctr">
                        <a:lnSpc>
                          <a:spcPct val="100000"/>
                        </a:lnSpc>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Attribution to the capital assets remaining with the firm</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2458912474"/>
                  </a:ext>
                </a:extLst>
              </a:tr>
              <a:tr h="0">
                <a:tc>
                  <a:txBody>
                    <a:bodyPr/>
                    <a:lstStyle/>
                    <a:p>
                      <a:pPr marL="36000" indent="0" algn="ctr">
                        <a:lnSpc>
                          <a:spcPct val="100000"/>
                        </a:lnSpc>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(ii)</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just">
                        <a:lnSpc>
                          <a:spcPct val="100000"/>
                        </a:lnSpc>
                        <a:spcBef>
                          <a:spcPts val="600"/>
                        </a:spcBef>
                        <a:spcAft>
                          <a:spcPts val="600"/>
                        </a:spcAft>
                      </a:pPr>
                      <a:r>
                        <a:rPr lang="en-US" sz="1800" spc="0" dirty="0">
                          <a:solidFill>
                            <a:srgbClr val="000000"/>
                          </a:solidFill>
                          <a:effectLst/>
                          <a:latin typeface="Tahoma" panose="020B0604030504040204" pitchFamily="34" charset="0"/>
                          <a:ea typeface="Tahoma" panose="020B0604030504040204" pitchFamily="34" charset="0"/>
                          <a:cs typeface="Tahoma" panose="020B0604030504040204" pitchFamily="34" charset="0"/>
                        </a:rPr>
                        <a:t>does not relate to revaluation of any capital asset or valuation of self generated asset or self-generated goodwill, of the firm</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just">
                        <a:lnSpc>
                          <a:spcPct val="100000"/>
                        </a:lnSpc>
                        <a:spcBef>
                          <a:spcPts val="600"/>
                        </a:spcBef>
                        <a:spcAft>
                          <a:spcPts val="600"/>
                        </a:spcAft>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the amount charged to tax u/s 67(10) shall not be attributed to any capital asset</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3472723490"/>
                  </a:ext>
                </a:extLst>
              </a:tr>
              <a:tr h="0">
                <a:tc>
                  <a:txBody>
                    <a:bodyPr/>
                    <a:lstStyle/>
                    <a:p>
                      <a:pPr marL="36000" indent="0" algn="ctr">
                        <a:lnSpc>
                          <a:spcPct val="100000"/>
                        </a:lnSpc>
                        <a:spcBef>
                          <a:spcPts val="600"/>
                        </a:spcBef>
                        <a:spcAft>
                          <a:spcPts val="600"/>
                        </a:spcAft>
                      </a:pP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just">
                        <a:lnSpc>
                          <a:spcPct val="100000"/>
                        </a:lnSpc>
                        <a:spcBef>
                          <a:spcPts val="600"/>
                        </a:spcBef>
                        <a:spcAft>
                          <a:spcPts val="600"/>
                        </a:spcAft>
                      </a:pP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just">
                        <a:lnSpc>
                          <a:spcPct val="100000"/>
                        </a:lnSpc>
                        <a:spcBef>
                          <a:spcPts val="600"/>
                        </a:spcBef>
                        <a:spcAft>
                          <a:spcPts val="600"/>
                        </a:spcAft>
                      </a:pP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1325058373"/>
                  </a:ext>
                </a:extLst>
              </a:tr>
              <a:tr h="0">
                <a:tc>
                  <a:txBody>
                    <a:bodyPr/>
                    <a:lstStyle/>
                    <a:p>
                      <a:pPr marL="36000" indent="0" algn="ctr">
                        <a:lnSpc>
                          <a:spcPct val="100000"/>
                        </a:lnSpc>
                        <a:spcBef>
                          <a:spcPts val="600"/>
                        </a:spcBef>
                        <a:spcAft>
                          <a:spcPts val="600"/>
                        </a:spcAft>
                      </a:pPr>
                      <a:r>
                        <a:rPr lang="en-US" sz="1800" spc="20" dirty="0">
                          <a:effectLst/>
                          <a:latin typeface="Tahoma" panose="020B0604030504040204" pitchFamily="34" charset="0"/>
                          <a:ea typeface="Tahoma" panose="020B0604030504040204" pitchFamily="34" charset="0"/>
                          <a:cs typeface="Tahoma" panose="020B0604030504040204" pitchFamily="34" charset="0"/>
                        </a:rPr>
                        <a:t>(iii)</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just">
                        <a:lnSpc>
                          <a:spcPct val="100000"/>
                        </a:lnSpc>
                        <a:spcBef>
                          <a:spcPts val="600"/>
                        </a:spcBef>
                        <a:spcAft>
                          <a:spcPts val="600"/>
                        </a:spcAft>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relate only to the capital asset received by the partner from the firm</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tc>
                  <a:txBody>
                    <a:bodyPr/>
                    <a:lstStyle/>
                    <a:p>
                      <a:pPr marL="36000" indent="0" algn="just">
                        <a:lnSpc>
                          <a:spcPct val="100000"/>
                        </a:lnSpc>
                        <a:spcBef>
                          <a:spcPts val="600"/>
                        </a:spcBef>
                        <a:spcAft>
                          <a:spcPts val="600"/>
                        </a:spcAft>
                      </a:pPr>
                      <a:r>
                        <a:rPr lang="en-US" sz="1800" kern="1200" dirty="0">
                          <a:solidFill>
                            <a:schemeClr val="dk1"/>
                          </a:solidFill>
                          <a:effectLst/>
                          <a:latin typeface="Tahoma" panose="020B0604030504040204" pitchFamily="34" charset="0"/>
                          <a:ea typeface="Tahoma" panose="020B0604030504040204" pitchFamily="34" charset="0"/>
                          <a:cs typeface="Tahoma" panose="020B0604030504040204" pitchFamily="34" charset="0"/>
                        </a:rPr>
                        <a:t>the amount charged to tax u/s 67(10) shall not be attributed to any capital asset</a:t>
                      </a:r>
                      <a:endParaRPr lang="en-IN" sz="1800" spc="2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tc>
                <a:extLst>
                  <a:ext uri="{0D108BD9-81ED-4DB2-BD59-A6C34878D82A}">
                    <a16:rowId xmlns:a16="http://schemas.microsoft.com/office/drawing/2014/main" val="966813521"/>
                  </a:ext>
                </a:extLst>
              </a:tr>
            </a:tbl>
          </a:graphicData>
        </a:graphic>
      </p:graphicFrame>
      <p:sp>
        <p:nvSpPr>
          <p:cNvPr id="17" name="Content Placeholder 2">
            <a:extLst>
              <a:ext uri="{FF2B5EF4-FFF2-40B4-BE49-F238E27FC236}">
                <a16:creationId xmlns:a16="http://schemas.microsoft.com/office/drawing/2014/main" id="{DB92E240-741C-1729-1872-923F8AFBAFF7}"/>
              </a:ext>
            </a:extLst>
          </p:cNvPr>
          <p:cNvSpPr>
            <a:spLocks noGrp="1"/>
          </p:cNvSpPr>
          <p:nvPr>
            <p:ph idx="1"/>
          </p:nvPr>
        </p:nvSpPr>
        <p:spPr>
          <a:xfrm>
            <a:off x="859810" y="4744054"/>
            <a:ext cx="10515600" cy="1093594"/>
          </a:xfrm>
        </p:spPr>
        <p:txBody>
          <a:bodyPr>
            <a:noAutofit/>
          </a:bodyPr>
          <a:lstStyle/>
          <a:p>
            <a:pPr algn="just">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The firm has to  furnish the details of amount attributed to capital asset remaining with it in Form No. 27.</a:t>
            </a:r>
          </a:p>
          <a:p>
            <a:pPr algn="just">
              <a:spcBef>
                <a:spcPts val="600"/>
              </a:spcBef>
              <a:spcAft>
                <a:spcPts val="600"/>
              </a:spcAft>
            </a:pPr>
            <a:r>
              <a:rPr lang="en-US" sz="1800" dirty="0">
                <a:latin typeface="Tahoma" panose="020B0604030504040204" pitchFamily="34" charset="0"/>
                <a:ea typeface="Tahoma" panose="020B0604030504040204" pitchFamily="34" charset="0"/>
                <a:cs typeface="Tahoma" panose="020B0604030504040204" pitchFamily="34" charset="0"/>
              </a:rPr>
              <a:t>Form No. 27 shall be verified by the person who is authorized to verify the return of income of the firm u/s  265.</a:t>
            </a:r>
          </a:p>
        </p:txBody>
      </p:sp>
      <p:sp>
        <p:nvSpPr>
          <p:cNvPr id="2" name="Slide Number Placeholder 1">
            <a:extLst>
              <a:ext uri="{FF2B5EF4-FFF2-40B4-BE49-F238E27FC236}">
                <a16:creationId xmlns:a16="http://schemas.microsoft.com/office/drawing/2014/main" id="{7337C379-B510-B1CE-14FD-397600C387FF}"/>
              </a:ext>
            </a:extLst>
          </p:cNvPr>
          <p:cNvSpPr>
            <a:spLocks noGrp="1"/>
          </p:cNvSpPr>
          <p:nvPr>
            <p:ph type="sldNum" sz="quarter" idx="12"/>
          </p:nvPr>
        </p:nvSpPr>
        <p:spPr/>
        <p:txBody>
          <a:bodyPr/>
          <a:lstStyle/>
          <a:p>
            <a:fld id="{D8DEDE2C-4B76-45A2-849B-157C573EDADC}" type="slidenum">
              <a:rPr lang="en-IN" smtClean="0"/>
              <a:t>36</a:t>
            </a:fld>
            <a:endParaRPr lang="en-IN"/>
          </a:p>
        </p:txBody>
      </p:sp>
    </p:spTree>
    <p:extLst>
      <p:ext uri="{BB962C8B-B14F-4D97-AF65-F5344CB8AC3E}">
        <p14:creationId xmlns:p14="http://schemas.microsoft.com/office/powerpoint/2010/main" val="4466268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28913-93F2-9521-4245-6867AD45CAAD}"/>
              </a:ext>
            </a:extLst>
          </p:cNvPr>
          <p:cNvSpPr>
            <a:spLocks noGrp="1"/>
          </p:cNvSpPr>
          <p:nvPr>
            <p:ph type="title"/>
          </p:nvPr>
        </p:nvSpPr>
        <p:spPr>
          <a:xfrm>
            <a:off x="444621" y="691365"/>
            <a:ext cx="11122926" cy="762000"/>
          </a:xfrm>
        </p:spPr>
        <p:txBody>
          <a:bodyPr>
            <a:noAutofit/>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br>
              <a:rPr lang="en-US" sz="2400" b="1" i="0" dirty="0">
                <a:solidFill>
                  <a:schemeClr val="accent1">
                    <a:lumMod val="50000"/>
                  </a:schemeClr>
                </a:solidFill>
                <a:effectLst/>
                <a:latin typeface="Segoe UI" panose="020B0502040204020203" pitchFamily="34" charset="0"/>
                <a:cs typeface="Segoe UI" panose="020B0502040204020203" pitchFamily="34" charset="0"/>
              </a:rPr>
            </a:b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9920FDF3-CF3B-F2B6-6AC2-992A1987A251}"/>
              </a:ext>
            </a:extLst>
          </p:cNvPr>
          <p:cNvSpPr>
            <a:spLocks noGrp="1"/>
          </p:cNvSpPr>
          <p:nvPr>
            <p:ph idx="1"/>
          </p:nvPr>
        </p:nvSpPr>
        <p:spPr>
          <a:xfrm>
            <a:off x="838200" y="1725561"/>
            <a:ext cx="10515600" cy="3628104"/>
          </a:xfrm>
        </p:spPr>
        <p:txBody>
          <a:bodyPr>
            <a:no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Example 1</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There are three partners A, B  and C in a firm ABC, having </a:t>
            </a:r>
            <a:r>
              <a:rPr lang="en-US" sz="2000" b="1" dirty="0">
                <a:latin typeface="Tahoma" panose="020B0604030504040204" pitchFamily="34" charset="0"/>
                <a:ea typeface="Tahoma" panose="020B0604030504040204" pitchFamily="34" charset="0"/>
                <a:cs typeface="Tahoma" panose="020B0604030504040204" pitchFamily="34" charset="0"/>
              </a:rPr>
              <a:t>1/3 </a:t>
            </a:r>
            <a:r>
              <a:rPr lang="en-US" sz="2000" b="1" dirty="0" err="1">
                <a:latin typeface="Tahoma" panose="020B0604030504040204" pitchFamily="34" charset="0"/>
                <a:ea typeface="Tahoma" panose="020B0604030504040204" pitchFamily="34" charset="0"/>
                <a:cs typeface="Tahoma" panose="020B0604030504040204" pitchFamily="34" charset="0"/>
              </a:rPr>
              <a:t>rd</a:t>
            </a:r>
            <a:r>
              <a:rPr lang="en-US" sz="2000" b="1" dirty="0">
                <a:latin typeface="Tahoma" panose="020B0604030504040204" pitchFamily="34" charset="0"/>
                <a:ea typeface="Tahoma" panose="020B0604030504040204" pitchFamily="34" charset="0"/>
                <a:cs typeface="Tahoma" panose="020B0604030504040204" pitchFamily="34" charset="0"/>
              </a:rPr>
              <a:t> share</a:t>
            </a:r>
            <a:r>
              <a:rPr lang="en-US" sz="2000" dirty="0">
                <a:latin typeface="Tahoma" panose="020B0604030504040204" pitchFamily="34" charset="0"/>
                <a:ea typeface="Tahoma" panose="020B0604030504040204" pitchFamily="34" charset="0"/>
                <a:cs typeface="Tahoma" panose="020B0604030504040204" pitchFamily="34" charset="0"/>
              </a:rPr>
              <a:t> each. Each partner has a capital balance of Rs 10 lakh in the firm. There are </a:t>
            </a:r>
            <a:r>
              <a:rPr lang="en-US" sz="2000" b="1" dirty="0">
                <a:latin typeface="Tahoma" panose="020B0604030504040204" pitchFamily="34" charset="0"/>
                <a:ea typeface="Tahoma" panose="020B0604030504040204" pitchFamily="34" charset="0"/>
                <a:cs typeface="Tahoma" panose="020B0604030504040204" pitchFamily="34" charset="0"/>
              </a:rPr>
              <a:t>three pieces of land, I, II &amp; III  </a:t>
            </a:r>
            <a:r>
              <a:rPr lang="en-US" sz="2000" dirty="0">
                <a:latin typeface="Tahoma" panose="020B0604030504040204" pitchFamily="34" charset="0"/>
                <a:ea typeface="Tahoma" panose="020B0604030504040204" pitchFamily="34" charset="0"/>
                <a:cs typeface="Tahoma" panose="020B0604030504040204" pitchFamily="34" charset="0"/>
              </a:rPr>
              <a:t>in that firm and there is no other capital asset in that firm. Book value of each of the land is Rs 10 lakh. All these three lands were acquired by the firm more than two years ago.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Partner A wishes to exit. The firm revalues its lands based on valuation report from a registered valuer, and as per that valuation report fair market value of lands I and II is </a:t>
            </a:r>
            <a:r>
              <a:rPr lang="en-US" sz="2000" b="1" dirty="0">
                <a:latin typeface="Tahoma" panose="020B0604030504040204" pitchFamily="34" charset="0"/>
                <a:ea typeface="Tahoma" panose="020B0604030504040204" pitchFamily="34" charset="0"/>
                <a:cs typeface="Tahoma" panose="020B0604030504040204" pitchFamily="34" charset="0"/>
              </a:rPr>
              <a:t>Rs 70</a:t>
            </a:r>
            <a:r>
              <a:rPr lang="en-US" sz="2000" dirty="0">
                <a:latin typeface="Tahoma" panose="020B0604030504040204" pitchFamily="34" charset="0"/>
                <a:ea typeface="Tahoma" panose="020B0604030504040204" pitchFamily="34" charset="0"/>
                <a:cs typeface="Tahoma" panose="020B0604030504040204" pitchFamily="34" charset="0"/>
              </a:rPr>
              <a:t> </a:t>
            </a:r>
            <a:r>
              <a:rPr lang="en-US" sz="2000" b="1" dirty="0">
                <a:latin typeface="Tahoma" panose="020B0604030504040204" pitchFamily="34" charset="0"/>
                <a:ea typeface="Tahoma" panose="020B0604030504040204" pitchFamily="34" charset="0"/>
                <a:cs typeface="Tahoma" panose="020B0604030504040204" pitchFamily="34" charset="0"/>
              </a:rPr>
              <a:t>lakh</a:t>
            </a:r>
            <a:r>
              <a:rPr lang="en-US" sz="2000" dirty="0">
                <a:latin typeface="Tahoma" panose="020B0604030504040204" pitchFamily="34" charset="0"/>
                <a:ea typeface="Tahoma" panose="020B0604030504040204" pitchFamily="34" charset="0"/>
                <a:cs typeface="Tahoma" panose="020B0604030504040204" pitchFamily="34" charset="0"/>
              </a:rPr>
              <a:t> each, while fair market value of land III is </a:t>
            </a:r>
            <a:r>
              <a:rPr lang="en-US" sz="2000" b="1" dirty="0">
                <a:latin typeface="Tahoma" panose="020B0604030504040204" pitchFamily="34" charset="0"/>
                <a:ea typeface="Tahoma" panose="020B0604030504040204" pitchFamily="34" charset="0"/>
                <a:cs typeface="Tahoma" panose="020B0604030504040204" pitchFamily="34" charset="0"/>
              </a:rPr>
              <a:t>Rs 50 lakh.</a:t>
            </a:r>
            <a:r>
              <a:rPr lang="en-US" sz="2000" dirty="0">
                <a:latin typeface="Tahoma" panose="020B0604030504040204" pitchFamily="34" charset="0"/>
                <a:ea typeface="Tahoma" panose="020B0604030504040204" pitchFamily="34" charset="0"/>
                <a:cs typeface="Tahoma" panose="020B0604030504040204" pitchFamily="34" charset="0"/>
              </a:rPr>
              <a:t> On the exit of partner A, the firm decides </a:t>
            </a:r>
            <a:r>
              <a:rPr lang="en-US" sz="2000" b="1" dirty="0">
                <a:latin typeface="Tahoma" panose="020B0604030504040204" pitchFamily="34" charset="0"/>
                <a:ea typeface="Tahoma" panose="020B0604030504040204" pitchFamily="34" charset="0"/>
                <a:cs typeface="Tahoma" panose="020B0604030504040204" pitchFamily="34" charset="0"/>
              </a:rPr>
              <a:t>to give him Rs. 11 </a:t>
            </a:r>
            <a:r>
              <a:rPr lang="en-US" sz="2000" dirty="0">
                <a:latin typeface="Tahoma" panose="020B0604030504040204" pitchFamily="34" charset="0"/>
                <a:ea typeface="Tahoma" panose="020B0604030504040204" pitchFamily="34" charset="0"/>
                <a:cs typeface="Tahoma" panose="020B0604030504040204" pitchFamily="34" charset="0"/>
              </a:rPr>
              <a:t>lakh of money and land “III" to settle his capital balance.</a:t>
            </a:r>
          </a:p>
        </p:txBody>
      </p:sp>
      <p:sp>
        <p:nvSpPr>
          <p:cNvPr id="6" name="TextBox 5">
            <a:extLst>
              <a:ext uri="{FF2B5EF4-FFF2-40B4-BE49-F238E27FC236}">
                <a16:creationId xmlns:a16="http://schemas.microsoft.com/office/drawing/2014/main" id="{AFAE7C6D-64A3-EDD5-6570-723E4BAAC75A}"/>
              </a:ext>
            </a:extLst>
          </p:cNvPr>
          <p:cNvSpPr txBox="1"/>
          <p:nvPr/>
        </p:nvSpPr>
        <p:spPr>
          <a:xfrm>
            <a:off x="838200" y="1181169"/>
            <a:ext cx="10335768" cy="646331"/>
          </a:xfrm>
          <a:prstGeom prst="rect">
            <a:avLst/>
          </a:prstGeom>
          <a:noFill/>
        </p:spPr>
        <p:txBody>
          <a:bodyPr wrap="square">
            <a:spAutoFit/>
          </a:bodyPr>
          <a:lstStyle/>
          <a:p>
            <a:br>
              <a:rPr lang="en-US" sz="1800" b="1" dirty="0">
                <a:solidFill>
                  <a:srgbClr val="FF0000"/>
                </a:solidFill>
                <a:latin typeface="Segoe UI" panose="020B0502040204020203" pitchFamily="34" charset="0"/>
                <a:cs typeface="Segoe UI" panose="020B0502040204020203" pitchFamily="34" charset="0"/>
              </a:rPr>
            </a:br>
            <a:endParaRPr lang="en-US" sz="1800" dirty="0"/>
          </a:p>
        </p:txBody>
      </p:sp>
      <p:sp>
        <p:nvSpPr>
          <p:cNvPr id="4" name="Slide Number Placeholder 3">
            <a:extLst>
              <a:ext uri="{FF2B5EF4-FFF2-40B4-BE49-F238E27FC236}">
                <a16:creationId xmlns:a16="http://schemas.microsoft.com/office/drawing/2014/main" id="{D8531022-9DD2-0261-4845-690229211FD9}"/>
              </a:ext>
            </a:extLst>
          </p:cNvPr>
          <p:cNvSpPr>
            <a:spLocks noGrp="1"/>
          </p:cNvSpPr>
          <p:nvPr>
            <p:ph type="sldNum" sz="quarter" idx="12"/>
          </p:nvPr>
        </p:nvSpPr>
        <p:spPr/>
        <p:txBody>
          <a:bodyPr/>
          <a:lstStyle/>
          <a:p>
            <a:fld id="{D8DEDE2C-4B76-45A2-849B-157C573EDADC}" type="slidenum">
              <a:rPr lang="en-IN" smtClean="0"/>
              <a:t>37</a:t>
            </a:fld>
            <a:endParaRPr lang="en-IN"/>
          </a:p>
        </p:txBody>
      </p:sp>
    </p:spTree>
    <p:extLst>
      <p:ext uri="{BB962C8B-B14F-4D97-AF65-F5344CB8AC3E}">
        <p14:creationId xmlns:p14="http://schemas.microsoft.com/office/powerpoint/2010/main" val="27563016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463B8-2B93-B69E-33A8-2B6D2E97A8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F02BE-021A-212D-2578-EE09DEA93D44}"/>
              </a:ext>
            </a:extLst>
          </p:cNvPr>
          <p:cNvSpPr>
            <a:spLocks noGrp="1"/>
          </p:cNvSpPr>
          <p:nvPr>
            <p:ph type="title"/>
          </p:nvPr>
        </p:nvSpPr>
        <p:spPr>
          <a:xfrm>
            <a:off x="829056" y="671462"/>
            <a:ext cx="10515600" cy="603866"/>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7285FEE7-3ED8-E2D0-4BEC-2D8C08049418}"/>
              </a:ext>
            </a:extLst>
          </p:cNvPr>
          <p:cNvSpPr>
            <a:spLocks noGrp="1"/>
          </p:cNvSpPr>
          <p:nvPr>
            <p:ph idx="1"/>
          </p:nvPr>
        </p:nvSpPr>
        <p:spPr>
          <a:xfrm>
            <a:off x="838200" y="1799302"/>
            <a:ext cx="10515600" cy="3349641"/>
          </a:xfrm>
        </p:spPr>
        <p:txBody>
          <a:bodyPr>
            <a:norm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Solution to Example 1:</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Computation of Capital Gain u/s 8</a:t>
            </a: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29F780F9-0B16-41CD-6E98-C0F02BEF6D87}"/>
              </a:ext>
            </a:extLst>
          </p:cNvPr>
          <p:cNvSpPr>
            <a:spLocks noGrp="1"/>
          </p:cNvSpPr>
          <p:nvPr>
            <p:ph type="sldNum" sz="quarter" idx="12"/>
          </p:nvPr>
        </p:nvSpPr>
        <p:spPr/>
        <p:txBody>
          <a:bodyPr/>
          <a:lstStyle/>
          <a:p>
            <a:fld id="{D8DEDE2C-4B76-45A2-849B-157C573EDADC}" type="slidenum">
              <a:rPr lang="en-IN" smtClean="0"/>
              <a:t>38</a:t>
            </a:fld>
            <a:endParaRPr lang="en-IN" dirty="0"/>
          </a:p>
        </p:txBody>
      </p:sp>
      <p:graphicFrame>
        <p:nvGraphicFramePr>
          <p:cNvPr id="5" name="Table 4">
            <a:extLst>
              <a:ext uri="{FF2B5EF4-FFF2-40B4-BE49-F238E27FC236}">
                <a16:creationId xmlns:a16="http://schemas.microsoft.com/office/drawing/2014/main" id="{DA3D1DD2-FF69-9B73-D3BD-A5692CB98086}"/>
              </a:ext>
            </a:extLst>
          </p:cNvPr>
          <p:cNvGraphicFramePr>
            <a:graphicFrameLocks noGrp="1"/>
          </p:cNvGraphicFramePr>
          <p:nvPr>
            <p:extLst>
              <p:ext uri="{D42A27DB-BD31-4B8C-83A1-F6EECF244321}">
                <p14:modId xmlns:p14="http://schemas.microsoft.com/office/powerpoint/2010/main" val="3268330812"/>
              </p:ext>
            </p:extLst>
          </p:nvPr>
        </p:nvGraphicFramePr>
        <p:xfrm>
          <a:off x="829056" y="2741023"/>
          <a:ext cx="10350913" cy="2407920"/>
        </p:xfrm>
        <a:graphic>
          <a:graphicData uri="http://schemas.openxmlformats.org/drawingml/2006/table">
            <a:tbl>
              <a:tblPr firstRow="1" bandRow="1">
                <a:tableStyleId>{5C22544A-7EE6-4342-B048-85BDC9FD1C3A}</a:tableStyleId>
              </a:tblPr>
              <a:tblGrid>
                <a:gridCol w="1666571">
                  <a:extLst>
                    <a:ext uri="{9D8B030D-6E8A-4147-A177-3AD203B41FA5}">
                      <a16:colId xmlns:a16="http://schemas.microsoft.com/office/drawing/2014/main" val="2589300849"/>
                    </a:ext>
                  </a:extLst>
                </a:gridCol>
                <a:gridCol w="1474839">
                  <a:extLst>
                    <a:ext uri="{9D8B030D-6E8A-4147-A177-3AD203B41FA5}">
                      <a16:colId xmlns:a16="http://schemas.microsoft.com/office/drawing/2014/main" val="222521524"/>
                    </a:ext>
                  </a:extLst>
                </a:gridCol>
                <a:gridCol w="1453909">
                  <a:extLst>
                    <a:ext uri="{9D8B030D-6E8A-4147-A177-3AD203B41FA5}">
                      <a16:colId xmlns:a16="http://schemas.microsoft.com/office/drawing/2014/main" val="2565603718"/>
                    </a:ext>
                  </a:extLst>
                </a:gridCol>
                <a:gridCol w="1618284">
                  <a:extLst>
                    <a:ext uri="{9D8B030D-6E8A-4147-A177-3AD203B41FA5}">
                      <a16:colId xmlns:a16="http://schemas.microsoft.com/office/drawing/2014/main" val="625412778"/>
                    </a:ext>
                  </a:extLst>
                </a:gridCol>
                <a:gridCol w="2433534">
                  <a:extLst>
                    <a:ext uri="{9D8B030D-6E8A-4147-A177-3AD203B41FA5}">
                      <a16:colId xmlns:a16="http://schemas.microsoft.com/office/drawing/2014/main" val="2952148412"/>
                    </a:ext>
                  </a:extLst>
                </a:gridCol>
                <a:gridCol w="1703776">
                  <a:extLst>
                    <a:ext uri="{9D8B030D-6E8A-4147-A177-3AD203B41FA5}">
                      <a16:colId xmlns:a16="http://schemas.microsoft.com/office/drawing/2014/main" val="3192691392"/>
                    </a:ext>
                  </a:extLst>
                </a:gridCol>
              </a:tblGrid>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Deemed Transfer of Asset to  Partner “A”</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Fair Market Value</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Cost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Capital Gain u/s 8</a:t>
                      </a:r>
                    </a:p>
                  </a:txBody>
                  <a:tcPr/>
                </a:tc>
                <a:tc>
                  <a:txBody>
                    <a:bodyPr/>
                    <a:lstStyle/>
                    <a:p>
                      <a:pPr algn="ctr"/>
                      <a:r>
                        <a:rPr lang="en-US" sz="2000" b="1" u="none" kern="1200" dirty="0">
                          <a:solidFill>
                            <a:schemeClr val="lt1"/>
                          </a:solidFill>
                          <a:latin typeface="Tahoma" panose="020B0604030504040204" pitchFamily="34" charset="0"/>
                          <a:ea typeface="Tahoma" panose="020B0604030504040204" pitchFamily="34" charset="0"/>
                          <a:cs typeface="Tahoma" panose="020B0604030504040204" pitchFamily="34" charset="0"/>
                        </a:rPr>
                        <a:t>Capital Gain </a:t>
                      </a:r>
                      <a:r>
                        <a:rPr lang="en-US" sz="2000" b="1" u="none" kern="1200" dirty="0">
                          <a:solidFill>
                            <a:schemeClr val="lt1"/>
                          </a:solidFill>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Tax 13%( 12.5%</a:t>
                      </a:r>
                      <a:r>
                        <a:rPr lang="en-US" sz="2000" b="1" u="none" kern="1200" dirty="0">
                          <a:solidFill>
                            <a:schemeClr val="lt1"/>
                          </a:solidFill>
                          <a:latin typeface="Tahoma" panose="020B0604030504040204" pitchFamily="34" charset="0"/>
                          <a:ea typeface="Tahoma" panose="020B0604030504040204" pitchFamily="34" charset="0"/>
                          <a:cs typeface="Tahoma" panose="020B0604030504040204" pitchFamily="34" charset="0"/>
                        </a:rPr>
                        <a:t> Plus 4% </a:t>
                      </a:r>
                      <a:r>
                        <a:rPr lang="en-US" sz="2000" b="1" u="none" kern="1200" dirty="0" err="1">
                          <a:solidFill>
                            <a:schemeClr val="lt1"/>
                          </a:solidFill>
                          <a:latin typeface="Tahoma" panose="020B0604030504040204" pitchFamily="34" charset="0"/>
                          <a:ea typeface="Tahoma" panose="020B0604030504040204" pitchFamily="34" charset="0"/>
                          <a:cs typeface="Tahoma" panose="020B0604030504040204" pitchFamily="34" charset="0"/>
                        </a:rPr>
                        <a:t>Cess</a:t>
                      </a: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rPr>
                        <a: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Net </a:t>
                      </a:r>
                    </a:p>
                    <a:p>
                      <a:pPr algn="ctr"/>
                      <a:r>
                        <a:rPr lang="en-US" sz="2000" dirty="0">
                          <a:latin typeface="Tahoma" panose="020B0604030504040204" pitchFamily="34" charset="0"/>
                          <a:ea typeface="Tahoma" panose="020B0604030504040204" pitchFamily="34" charset="0"/>
                          <a:cs typeface="Tahoma" panose="020B0604030504040204" pitchFamily="34" charset="0"/>
                        </a:rPr>
                        <a:t>Book Profit After Tax</a:t>
                      </a:r>
                    </a:p>
                  </a:txBody>
                  <a:tcPr/>
                </a:tc>
                <a:extLst>
                  <a:ext uri="{0D108BD9-81ED-4DB2-BD59-A6C34878D82A}">
                    <a16:rowId xmlns:a16="http://schemas.microsoft.com/office/drawing/2014/main" val="1373216894"/>
                  </a:ext>
                </a:extLst>
              </a:tr>
              <a:tr h="370840">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A</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B</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C</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D = B-C</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E =13% x D</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F = D-E</a:t>
                      </a:r>
                    </a:p>
                  </a:txBody>
                  <a:tcPr/>
                </a:tc>
                <a:extLst>
                  <a:ext uri="{0D108BD9-81ED-4DB2-BD59-A6C34878D82A}">
                    <a16:rowId xmlns:a16="http://schemas.microsoft.com/office/drawing/2014/main" val="2310364707"/>
                  </a:ext>
                </a:extLst>
              </a:tr>
              <a:tr h="370840">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Land III</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50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40 Lakhs </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5.20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34.80 Lakhs</a:t>
                      </a:r>
                    </a:p>
                  </a:txBody>
                  <a:tcPr/>
                </a:tc>
                <a:extLst>
                  <a:ext uri="{0D108BD9-81ED-4DB2-BD59-A6C34878D82A}">
                    <a16:rowId xmlns:a16="http://schemas.microsoft.com/office/drawing/2014/main" val="2583834048"/>
                  </a:ext>
                </a:extLst>
              </a:tr>
            </a:tbl>
          </a:graphicData>
        </a:graphic>
      </p:graphicFrame>
    </p:spTree>
    <p:extLst>
      <p:ext uri="{BB962C8B-B14F-4D97-AF65-F5344CB8AC3E}">
        <p14:creationId xmlns:p14="http://schemas.microsoft.com/office/powerpoint/2010/main" val="4247954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A7AF4-ECCC-FB47-8349-24329718BE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DED30A-8900-306F-3642-FABB18AD0C2B}"/>
              </a:ext>
            </a:extLst>
          </p:cNvPr>
          <p:cNvSpPr>
            <a:spLocks noGrp="1"/>
          </p:cNvSpPr>
          <p:nvPr>
            <p:ph type="title"/>
          </p:nvPr>
        </p:nvSpPr>
        <p:spPr>
          <a:xfrm>
            <a:off x="774192" y="511430"/>
            <a:ext cx="10515600" cy="431288"/>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9BF6A999-BEA8-9776-D14E-A156C6299A67}"/>
              </a:ext>
            </a:extLst>
          </p:cNvPr>
          <p:cNvSpPr>
            <a:spLocks noGrp="1"/>
          </p:cNvSpPr>
          <p:nvPr>
            <p:ph idx="1"/>
          </p:nvPr>
        </p:nvSpPr>
        <p:spPr>
          <a:xfrm>
            <a:off x="838200" y="1350135"/>
            <a:ext cx="10515600" cy="4268999"/>
          </a:xfrm>
        </p:spPr>
        <p:txBody>
          <a:bodyPr>
            <a:normAutofit/>
          </a:bodyPr>
          <a:lstStyle/>
          <a:p>
            <a:pPr marL="0" indent="0" algn="just">
              <a:lnSpc>
                <a:spcPct val="120000"/>
              </a:lnSpc>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Solution to Example 1 (</a:t>
            </a:r>
            <a:r>
              <a:rPr lang="en-US" sz="1800" b="1" dirty="0" err="1">
                <a:latin typeface="Tahoma" panose="020B0604030504040204" pitchFamily="34" charset="0"/>
                <a:ea typeface="Tahoma" panose="020B0604030504040204" pitchFamily="34" charset="0"/>
                <a:cs typeface="Tahoma" panose="020B0604030504040204" pitchFamily="34" charset="0"/>
              </a:rPr>
              <a:t>Contd</a:t>
            </a:r>
            <a:r>
              <a:rPr lang="en-US" sz="1800" b="1" dirty="0">
                <a:latin typeface="Tahoma" panose="020B0604030504040204" pitchFamily="34" charset="0"/>
                <a:ea typeface="Tahoma" panose="020B0604030504040204" pitchFamily="34" charset="0"/>
                <a:cs typeface="Tahoma" panose="020B0604030504040204" pitchFamily="34" charset="0"/>
              </a:rPr>
              <a:t>…)</a:t>
            </a: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1800" dirty="0"/>
          </a:p>
        </p:txBody>
      </p:sp>
      <p:sp>
        <p:nvSpPr>
          <p:cNvPr id="4" name="Slide Number Placeholder 3">
            <a:extLst>
              <a:ext uri="{FF2B5EF4-FFF2-40B4-BE49-F238E27FC236}">
                <a16:creationId xmlns:a16="http://schemas.microsoft.com/office/drawing/2014/main" id="{CC410208-0E26-8DB9-2615-F029BF6FEBD9}"/>
              </a:ext>
            </a:extLst>
          </p:cNvPr>
          <p:cNvSpPr>
            <a:spLocks noGrp="1"/>
          </p:cNvSpPr>
          <p:nvPr>
            <p:ph type="sldNum" sz="quarter" idx="12"/>
          </p:nvPr>
        </p:nvSpPr>
        <p:spPr/>
        <p:txBody>
          <a:bodyPr/>
          <a:lstStyle/>
          <a:p>
            <a:fld id="{D8DEDE2C-4B76-45A2-849B-157C573EDADC}" type="slidenum">
              <a:rPr lang="en-IN" smtClean="0"/>
              <a:t>39</a:t>
            </a:fld>
            <a:endParaRPr lang="en-IN"/>
          </a:p>
        </p:txBody>
      </p:sp>
      <p:graphicFrame>
        <p:nvGraphicFramePr>
          <p:cNvPr id="5" name="Table 4">
            <a:extLst>
              <a:ext uri="{FF2B5EF4-FFF2-40B4-BE49-F238E27FC236}">
                <a16:creationId xmlns:a16="http://schemas.microsoft.com/office/drawing/2014/main" id="{48C3A6E2-6155-5115-155C-48945F3C644F}"/>
              </a:ext>
            </a:extLst>
          </p:cNvPr>
          <p:cNvGraphicFramePr>
            <a:graphicFrameLocks noGrp="1"/>
          </p:cNvGraphicFramePr>
          <p:nvPr>
            <p:extLst>
              <p:ext uri="{D42A27DB-BD31-4B8C-83A1-F6EECF244321}">
                <p14:modId xmlns:p14="http://schemas.microsoft.com/office/powerpoint/2010/main" val="2706101259"/>
              </p:ext>
            </p:extLst>
          </p:nvPr>
        </p:nvGraphicFramePr>
        <p:xfrm>
          <a:off x="1058606" y="2076518"/>
          <a:ext cx="10231187" cy="2804160"/>
        </p:xfrm>
        <a:graphic>
          <a:graphicData uri="http://schemas.openxmlformats.org/drawingml/2006/table">
            <a:tbl>
              <a:tblPr firstRow="1" bandRow="1">
                <a:tableStyleId>{5C22544A-7EE6-4342-B048-85BDC9FD1C3A}</a:tableStyleId>
              </a:tblPr>
              <a:tblGrid>
                <a:gridCol w="662935">
                  <a:extLst>
                    <a:ext uri="{9D8B030D-6E8A-4147-A177-3AD203B41FA5}">
                      <a16:colId xmlns:a16="http://schemas.microsoft.com/office/drawing/2014/main" val="1199276707"/>
                    </a:ext>
                  </a:extLst>
                </a:gridCol>
                <a:gridCol w="1440113">
                  <a:extLst>
                    <a:ext uri="{9D8B030D-6E8A-4147-A177-3AD203B41FA5}">
                      <a16:colId xmlns:a16="http://schemas.microsoft.com/office/drawing/2014/main" val="1245507715"/>
                    </a:ext>
                  </a:extLst>
                </a:gridCol>
                <a:gridCol w="1208868">
                  <a:extLst>
                    <a:ext uri="{9D8B030D-6E8A-4147-A177-3AD203B41FA5}">
                      <a16:colId xmlns:a16="http://schemas.microsoft.com/office/drawing/2014/main" val="2637317069"/>
                    </a:ext>
                  </a:extLst>
                </a:gridCol>
                <a:gridCol w="1626487">
                  <a:extLst>
                    <a:ext uri="{9D8B030D-6E8A-4147-A177-3AD203B41FA5}">
                      <a16:colId xmlns:a16="http://schemas.microsoft.com/office/drawing/2014/main" val="784978737"/>
                    </a:ext>
                  </a:extLst>
                </a:gridCol>
                <a:gridCol w="2790741">
                  <a:extLst>
                    <a:ext uri="{9D8B030D-6E8A-4147-A177-3AD203B41FA5}">
                      <a16:colId xmlns:a16="http://schemas.microsoft.com/office/drawing/2014/main" val="1769879933"/>
                    </a:ext>
                  </a:extLst>
                </a:gridCol>
                <a:gridCol w="2502043">
                  <a:extLst>
                    <a:ext uri="{9D8B030D-6E8A-4147-A177-3AD203B41FA5}">
                      <a16:colId xmlns:a16="http://schemas.microsoft.com/office/drawing/2014/main" val="3708889199"/>
                    </a:ext>
                  </a:extLst>
                </a:gridCol>
              </a:tblGrid>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Sl. No.</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Partner</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Profit Sharing Ratio</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Opening Capital</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Book Profit Rs. 34.80 Lakhs distributed to each partner  as per profit sharing ratio</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Increased Capital</a:t>
                      </a:r>
                    </a:p>
                  </a:txBody>
                  <a:tcPr/>
                </a:tc>
                <a:extLst>
                  <a:ext uri="{0D108BD9-81ED-4DB2-BD59-A6C34878D82A}">
                    <a16:rowId xmlns:a16="http://schemas.microsoft.com/office/drawing/2014/main" val="605819825"/>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 </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11.60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21.60 Lakhs</a:t>
                      </a:r>
                    </a:p>
                  </a:txBody>
                  <a:tcPr/>
                </a:tc>
                <a:extLst>
                  <a:ext uri="{0D108BD9-81ED-4DB2-BD59-A6C34878D82A}">
                    <a16:rowId xmlns:a16="http://schemas.microsoft.com/office/drawing/2014/main" val="1914663490"/>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2.</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11.60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21.60 Lakhs</a:t>
                      </a:r>
                    </a:p>
                  </a:txBody>
                  <a:tcPr/>
                </a:tc>
                <a:extLst>
                  <a:ext uri="{0D108BD9-81ED-4DB2-BD59-A6C34878D82A}">
                    <a16:rowId xmlns:a16="http://schemas.microsoft.com/office/drawing/2014/main" val="949346737"/>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3.</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11.60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21.60 Lakhs</a:t>
                      </a:r>
                    </a:p>
                  </a:txBody>
                  <a:tcPr/>
                </a:tc>
                <a:extLst>
                  <a:ext uri="{0D108BD9-81ED-4DB2-BD59-A6C34878D82A}">
                    <a16:rowId xmlns:a16="http://schemas.microsoft.com/office/drawing/2014/main" val="2471281410"/>
                  </a:ext>
                </a:extLst>
              </a:tr>
            </a:tbl>
          </a:graphicData>
        </a:graphic>
      </p:graphicFrame>
    </p:spTree>
    <p:extLst>
      <p:ext uri="{BB962C8B-B14F-4D97-AF65-F5344CB8AC3E}">
        <p14:creationId xmlns:p14="http://schemas.microsoft.com/office/powerpoint/2010/main" val="2303499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C45C1-3A72-2A49-E3B6-CD4F7773B957}"/>
              </a:ext>
            </a:extLst>
          </p:cNvPr>
          <p:cNvSpPr>
            <a:spLocks noGrp="1"/>
          </p:cNvSpPr>
          <p:nvPr>
            <p:ph type="title"/>
          </p:nvPr>
        </p:nvSpPr>
        <p:spPr>
          <a:xfrm>
            <a:off x="630936" y="127808"/>
            <a:ext cx="11009376" cy="705626"/>
          </a:xfrm>
        </p:spPr>
        <p:txBody>
          <a:bodyPr>
            <a:noAutofit/>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Relevant section in the Income tax Act 2025 </a:t>
            </a:r>
            <a:r>
              <a:rPr lang="en-US" sz="2400" b="1" i="1" dirty="0">
                <a:solidFill>
                  <a:schemeClr val="accent1">
                    <a:lumMod val="50000"/>
                  </a:schemeClr>
                </a:solidFill>
                <a:latin typeface="Segoe UI" panose="020B0502040204020203" pitchFamily="34" charset="0"/>
                <a:cs typeface="Segoe UI" panose="020B0502040204020203" pitchFamily="34" charset="0"/>
              </a:rPr>
              <a:t>vis-à-vis</a:t>
            </a:r>
            <a:r>
              <a:rPr lang="en-US" sz="2400" b="1" dirty="0">
                <a:solidFill>
                  <a:schemeClr val="accent1">
                    <a:lumMod val="50000"/>
                  </a:schemeClr>
                </a:solidFill>
                <a:latin typeface="Segoe UI" panose="020B0502040204020203" pitchFamily="34" charset="0"/>
                <a:cs typeface="Segoe UI" panose="020B0502040204020203" pitchFamily="34" charset="0"/>
              </a:rPr>
              <a:t> Income-tax Act 1961</a:t>
            </a:r>
            <a:endParaRPr lang="en-US" sz="2400" dirty="0">
              <a:solidFill>
                <a:schemeClr val="accent1">
                  <a:lumMod val="50000"/>
                </a:schemeClr>
              </a:solidFill>
            </a:endParaRPr>
          </a:p>
        </p:txBody>
      </p:sp>
      <p:graphicFrame>
        <p:nvGraphicFramePr>
          <p:cNvPr id="4" name="Content Placeholder 3">
            <a:extLst>
              <a:ext uri="{FF2B5EF4-FFF2-40B4-BE49-F238E27FC236}">
                <a16:creationId xmlns:a16="http://schemas.microsoft.com/office/drawing/2014/main" id="{D263F339-3E53-13D8-309E-21272444BF2A}"/>
              </a:ext>
            </a:extLst>
          </p:cNvPr>
          <p:cNvGraphicFramePr>
            <a:graphicFrameLocks noGrp="1"/>
          </p:cNvGraphicFramePr>
          <p:nvPr>
            <p:ph idx="1"/>
            <p:extLst>
              <p:ext uri="{D42A27DB-BD31-4B8C-83A1-F6EECF244321}">
                <p14:modId xmlns:p14="http://schemas.microsoft.com/office/powerpoint/2010/main" val="999979931"/>
              </p:ext>
            </p:extLst>
          </p:nvPr>
        </p:nvGraphicFramePr>
        <p:xfrm>
          <a:off x="816653" y="833434"/>
          <a:ext cx="10558693" cy="4753561"/>
        </p:xfrm>
        <a:graphic>
          <a:graphicData uri="http://schemas.openxmlformats.org/drawingml/2006/table">
            <a:tbl>
              <a:tblPr firstRow="1" bandRow="1">
                <a:tableStyleId>{5C22544A-7EE6-4342-B048-85BDC9FD1C3A}</a:tableStyleId>
              </a:tblPr>
              <a:tblGrid>
                <a:gridCol w="1072897">
                  <a:extLst>
                    <a:ext uri="{9D8B030D-6E8A-4147-A177-3AD203B41FA5}">
                      <a16:colId xmlns:a16="http://schemas.microsoft.com/office/drawing/2014/main" val="4093627825"/>
                    </a:ext>
                  </a:extLst>
                </a:gridCol>
                <a:gridCol w="1243584">
                  <a:extLst>
                    <a:ext uri="{9D8B030D-6E8A-4147-A177-3AD203B41FA5}">
                      <a16:colId xmlns:a16="http://schemas.microsoft.com/office/drawing/2014/main" val="3854294332"/>
                    </a:ext>
                  </a:extLst>
                </a:gridCol>
                <a:gridCol w="6630298">
                  <a:extLst>
                    <a:ext uri="{9D8B030D-6E8A-4147-A177-3AD203B41FA5}">
                      <a16:colId xmlns:a16="http://schemas.microsoft.com/office/drawing/2014/main" val="2280595628"/>
                    </a:ext>
                  </a:extLst>
                </a:gridCol>
                <a:gridCol w="1611914">
                  <a:extLst>
                    <a:ext uri="{9D8B030D-6E8A-4147-A177-3AD203B41FA5}">
                      <a16:colId xmlns:a16="http://schemas.microsoft.com/office/drawing/2014/main" val="1732205938"/>
                    </a:ext>
                  </a:extLst>
                </a:gridCol>
              </a:tblGrid>
              <a:tr h="485042">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Section in the Income-tax Act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Provisions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Difference</a:t>
                      </a:r>
                    </a:p>
                  </a:txBody>
                  <a:tcPr/>
                </a:tc>
                <a:extLst>
                  <a:ext uri="{0D108BD9-81ED-4DB2-BD59-A6C34878D82A}">
                    <a16:rowId xmlns:a16="http://schemas.microsoft.com/office/drawing/2014/main" val="3048384577"/>
                  </a:ext>
                </a:extLst>
              </a:tr>
              <a:tr h="425401">
                <a:tc>
                  <a:txBody>
                    <a:bodyPr/>
                    <a:lstStyle/>
                    <a:p>
                      <a:pPr algn="ctr"/>
                      <a:r>
                        <a:rPr lang="en-US" sz="2000" b="1" dirty="0">
                          <a:solidFill>
                            <a:schemeClr val="tx1"/>
                          </a:solidFill>
                          <a:latin typeface="Tahoma" panose="020B0604030504040204" pitchFamily="34" charset="0"/>
                          <a:ea typeface="Tahoma" panose="020B0604030504040204" pitchFamily="34" charset="0"/>
                          <a:cs typeface="Tahoma" panose="020B0604030504040204" pitchFamily="34" charset="0"/>
                        </a:rPr>
                        <a:t>1961</a:t>
                      </a:r>
                    </a:p>
                  </a:txBody>
                  <a:tcPr/>
                </a:tc>
                <a:tc>
                  <a:txBody>
                    <a:bodyPr/>
                    <a:lstStyle/>
                    <a:p>
                      <a:pPr algn="ctr"/>
                      <a:r>
                        <a:rPr lang="en-US" sz="2000" b="1" dirty="0">
                          <a:solidFill>
                            <a:schemeClr val="tx1"/>
                          </a:solidFill>
                          <a:latin typeface="Tahoma" panose="020B0604030504040204" pitchFamily="34" charset="0"/>
                          <a:ea typeface="Tahoma" panose="020B0604030504040204" pitchFamily="34" charset="0"/>
                          <a:cs typeface="Tahoma" panose="020B0604030504040204" pitchFamily="34" charset="0"/>
                        </a:rPr>
                        <a:t>2025</a:t>
                      </a:r>
                    </a:p>
                  </a:txBody>
                  <a:tcPr/>
                </a:tc>
                <a:tc>
                  <a:txBody>
                    <a:bodyPr/>
                    <a:lstStyle/>
                    <a:p>
                      <a:pPr algn="just"/>
                      <a:endPar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endPar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980133783"/>
                  </a:ext>
                </a:extLst>
              </a:tr>
              <a:tr h="837474">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45(3)</a:t>
                      </a:r>
                    </a:p>
                  </a:txBody>
                  <a:tcPr/>
                </a:tc>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67(9)</a:t>
                      </a:r>
                    </a:p>
                  </a:txBody>
                  <a:tcPr/>
                </a:tc>
                <a:tc>
                  <a:txBody>
                    <a:bodyPr/>
                    <a:lstStyle/>
                    <a:p>
                      <a:pPr algn="just"/>
                      <a:r>
                        <a:rPr lang="en-US" sz="2000" b="0" dirty="0">
                          <a:solidFill>
                            <a:schemeClr val="tx1"/>
                          </a:solidFill>
                          <a:effectLst/>
                          <a:latin typeface="Tahoma" panose="020B0604030504040204" pitchFamily="34" charset="0"/>
                          <a:ea typeface="Tahoma" panose="020B0604030504040204" pitchFamily="34" charset="0"/>
                          <a:cs typeface="Tahoma" panose="020B0604030504040204" pitchFamily="34" charset="0"/>
                        </a:rPr>
                        <a:t>Capital Gain on transfer of a capital asset by a person to a firm in which he becomes partner by way of capital contribution or otherwise </a:t>
                      </a:r>
                      <a:r>
                        <a:rPr lang="en-US" sz="20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chargeable to tax in the year of transfer  (Admission of Partner)</a:t>
                      </a:r>
                      <a:endParaRPr lang="en-US" sz="20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just"/>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No difference</a:t>
                      </a:r>
                    </a:p>
                  </a:txBody>
                  <a:tcPr/>
                </a:tc>
                <a:extLst>
                  <a:ext uri="{0D108BD9-81ED-4DB2-BD59-A6C34878D82A}">
                    <a16:rowId xmlns:a16="http://schemas.microsoft.com/office/drawing/2014/main" val="3209602678"/>
                  </a:ext>
                </a:extLst>
              </a:tr>
              <a:tr h="837474">
                <a:tc>
                  <a:txBody>
                    <a:bodyPr/>
                    <a:lstStyle/>
                    <a:p>
                      <a:pPr algn="ctr"/>
                      <a:r>
                        <a:rPr lang="en-US" sz="2000" b="0" dirty="0">
                          <a:latin typeface="Tahoma" panose="020B0604030504040204" pitchFamily="34" charset="0"/>
                          <a:ea typeface="Tahoma" panose="020B0604030504040204" pitchFamily="34" charset="0"/>
                          <a:cs typeface="Tahoma" panose="020B0604030504040204" pitchFamily="34" charset="0"/>
                        </a:rPr>
                        <a:t>9B</a:t>
                      </a:r>
                    </a:p>
                  </a:txBody>
                  <a:tcPr/>
                </a:tc>
                <a:tc>
                  <a:txBody>
                    <a:bodyPr/>
                    <a:lstStyle/>
                    <a:p>
                      <a:pPr algn="ct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8</a:t>
                      </a:r>
                    </a:p>
                  </a:txBody>
                  <a:tcPr/>
                </a:tc>
                <a:tc>
                  <a:txBody>
                    <a:bodyPr/>
                    <a:lstStyle/>
                    <a:p>
                      <a:pPr algn="just"/>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Income on receipt of capital asset or stock-in-trade by specified person (which includes a partner in a firm) from  specified entity (which includes a firm) </a:t>
                      </a:r>
                      <a:r>
                        <a:rPr lang="en-US" sz="2000" b="1" kern="1200" dirty="0">
                          <a:solidFill>
                            <a:schemeClr val="dk1"/>
                          </a:solidFill>
                          <a:latin typeface="Tahoma" panose="020B0604030504040204" pitchFamily="34" charset="0"/>
                          <a:ea typeface="Tahoma" panose="020B0604030504040204" pitchFamily="34" charset="0"/>
                          <a:cs typeface="Tahoma" panose="020B0604030504040204" pitchFamily="34" charset="0"/>
                        </a:rPr>
                        <a:t>[Dissolution or Reconstitution of firm]</a:t>
                      </a:r>
                    </a:p>
                  </a:txBody>
                  <a:tcPr/>
                </a:tc>
                <a:tc>
                  <a:txBody>
                    <a:bodyPr/>
                    <a:lstStyle/>
                    <a:p>
                      <a:pPr algn="just"/>
                      <a:endPar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endParaRPr>
                    </a:p>
                    <a:p>
                      <a:pPr algn="just"/>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hlinkClick r:id="rId2" action="ppaction://hlinksldjump"/>
                        </a:rPr>
                        <a:t>See Note-2</a:t>
                      </a:r>
                      <a:endPar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893641386"/>
                  </a:ext>
                </a:extLst>
              </a:tr>
              <a:tr h="837474">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45(4)</a:t>
                      </a:r>
                    </a:p>
                  </a:txBody>
                  <a:tcPr/>
                </a:tc>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67(10)</a:t>
                      </a:r>
                    </a:p>
                  </a:txBody>
                  <a:tcPr/>
                </a:tc>
                <a:tc>
                  <a:txBody>
                    <a:bodyPr/>
                    <a:lstStyle/>
                    <a:p>
                      <a:pPr algn="just"/>
                      <a:r>
                        <a:rPr lang="en-US" sz="2000" b="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Income on receipt of money or capital asset by partner of firm in connection with </a:t>
                      </a:r>
                      <a:r>
                        <a:rPr lang="en-US" sz="20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reconstitution of the firm </a:t>
                      </a:r>
                      <a:r>
                        <a:rPr lang="en-US" sz="2000" b="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chargeable to tax in the tax year of such receipt </a:t>
                      </a:r>
                      <a:endParaRPr lang="en-US" sz="2000" b="0" i="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p>
                  </a:txBody>
                  <a:tcPr/>
                </a:tc>
                <a:extLst>
                  <a:ext uri="{0D108BD9-81ED-4DB2-BD59-A6C34878D82A}">
                    <a16:rowId xmlns:a16="http://schemas.microsoft.com/office/drawing/2014/main" val="1025643968"/>
                  </a:ext>
                </a:extLst>
              </a:tr>
            </a:tbl>
          </a:graphicData>
        </a:graphic>
      </p:graphicFrame>
      <p:sp>
        <p:nvSpPr>
          <p:cNvPr id="3" name="Slide Number Placeholder 2">
            <a:extLst>
              <a:ext uri="{FF2B5EF4-FFF2-40B4-BE49-F238E27FC236}">
                <a16:creationId xmlns:a16="http://schemas.microsoft.com/office/drawing/2014/main" id="{3CF944DD-5524-8992-D15B-C1A639706120}"/>
              </a:ext>
            </a:extLst>
          </p:cNvPr>
          <p:cNvSpPr>
            <a:spLocks noGrp="1"/>
          </p:cNvSpPr>
          <p:nvPr>
            <p:ph type="sldNum" sz="quarter" idx="12"/>
          </p:nvPr>
        </p:nvSpPr>
        <p:spPr/>
        <p:txBody>
          <a:bodyPr/>
          <a:lstStyle/>
          <a:p>
            <a:fld id="{D8DEDE2C-4B76-45A2-849B-157C573EDADC}" type="slidenum">
              <a:rPr lang="en-IN" smtClean="0"/>
              <a:t>4</a:t>
            </a:fld>
            <a:endParaRPr lang="en-IN"/>
          </a:p>
        </p:txBody>
      </p:sp>
    </p:spTree>
    <p:extLst>
      <p:ext uri="{BB962C8B-B14F-4D97-AF65-F5344CB8AC3E}">
        <p14:creationId xmlns:p14="http://schemas.microsoft.com/office/powerpoint/2010/main" val="28028360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F9239-BEC5-F892-AF66-6ECB2088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DD6070-4604-ED53-0948-ED78C3656DBD}"/>
              </a:ext>
            </a:extLst>
          </p:cNvPr>
          <p:cNvSpPr>
            <a:spLocks noGrp="1"/>
          </p:cNvSpPr>
          <p:nvPr>
            <p:ph type="title"/>
          </p:nvPr>
        </p:nvSpPr>
        <p:spPr>
          <a:xfrm>
            <a:off x="774192" y="511430"/>
            <a:ext cx="10515600" cy="431288"/>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2718A680-1558-531C-86F8-AFBCCC9B284F}"/>
              </a:ext>
            </a:extLst>
          </p:cNvPr>
          <p:cNvSpPr>
            <a:spLocks noGrp="1"/>
          </p:cNvSpPr>
          <p:nvPr>
            <p:ph idx="1"/>
          </p:nvPr>
        </p:nvSpPr>
        <p:spPr>
          <a:xfrm>
            <a:off x="838200" y="1350135"/>
            <a:ext cx="10515600" cy="4268999"/>
          </a:xfrm>
        </p:spPr>
        <p:txBody>
          <a:bodyPr>
            <a:normAutofit/>
          </a:bodyPr>
          <a:lstStyle/>
          <a:p>
            <a:pPr marL="0" indent="0" algn="just">
              <a:lnSpc>
                <a:spcPct val="120000"/>
              </a:lnSpc>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Solution to Example 1 (</a:t>
            </a:r>
            <a:r>
              <a:rPr lang="en-US" sz="1800" b="1" dirty="0" err="1">
                <a:latin typeface="Tahoma" panose="020B0604030504040204" pitchFamily="34" charset="0"/>
                <a:ea typeface="Tahoma" panose="020B0604030504040204" pitchFamily="34" charset="0"/>
                <a:cs typeface="Tahoma" panose="020B0604030504040204" pitchFamily="34" charset="0"/>
              </a:rPr>
              <a:t>Contd</a:t>
            </a:r>
            <a:r>
              <a:rPr lang="en-US" sz="1800" b="1" dirty="0">
                <a:latin typeface="Tahoma" panose="020B0604030504040204" pitchFamily="34" charset="0"/>
                <a:ea typeface="Tahoma" panose="020B0604030504040204" pitchFamily="34" charset="0"/>
                <a:cs typeface="Tahoma" panose="020B0604030504040204" pitchFamily="34" charset="0"/>
              </a:rPr>
              <a:t>…)</a:t>
            </a:r>
          </a:p>
          <a:p>
            <a:pPr marL="0" indent="0" algn="just">
              <a:lnSpc>
                <a:spcPct val="120000"/>
              </a:lnSpc>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Computation of Capital Gain u/s 67(10)</a:t>
            </a:r>
          </a:p>
          <a:p>
            <a:pPr marL="0" indent="0" algn="just">
              <a:lnSpc>
                <a:spcPct val="12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1800" dirty="0"/>
          </a:p>
        </p:txBody>
      </p:sp>
      <p:sp>
        <p:nvSpPr>
          <p:cNvPr id="4" name="Slide Number Placeholder 3">
            <a:extLst>
              <a:ext uri="{FF2B5EF4-FFF2-40B4-BE49-F238E27FC236}">
                <a16:creationId xmlns:a16="http://schemas.microsoft.com/office/drawing/2014/main" id="{0D060586-7720-6C8E-C830-AD5E0027C782}"/>
              </a:ext>
            </a:extLst>
          </p:cNvPr>
          <p:cNvSpPr>
            <a:spLocks noGrp="1"/>
          </p:cNvSpPr>
          <p:nvPr>
            <p:ph type="sldNum" sz="quarter" idx="12"/>
          </p:nvPr>
        </p:nvSpPr>
        <p:spPr/>
        <p:txBody>
          <a:bodyPr/>
          <a:lstStyle/>
          <a:p>
            <a:fld id="{D8DEDE2C-4B76-45A2-849B-157C573EDADC}" type="slidenum">
              <a:rPr lang="en-IN" smtClean="0"/>
              <a:t>40</a:t>
            </a:fld>
            <a:endParaRPr lang="en-IN"/>
          </a:p>
        </p:txBody>
      </p:sp>
      <p:graphicFrame>
        <p:nvGraphicFramePr>
          <p:cNvPr id="5" name="Table 4">
            <a:extLst>
              <a:ext uri="{FF2B5EF4-FFF2-40B4-BE49-F238E27FC236}">
                <a16:creationId xmlns:a16="http://schemas.microsoft.com/office/drawing/2014/main" id="{7B9C508A-C4B7-826B-83A9-8A719D48C2A0}"/>
              </a:ext>
            </a:extLst>
          </p:cNvPr>
          <p:cNvGraphicFramePr>
            <a:graphicFrameLocks noGrp="1"/>
          </p:cNvGraphicFramePr>
          <p:nvPr>
            <p:extLst>
              <p:ext uri="{D42A27DB-BD31-4B8C-83A1-F6EECF244321}">
                <p14:modId xmlns:p14="http://schemas.microsoft.com/office/powerpoint/2010/main" val="3179551256"/>
              </p:ext>
            </p:extLst>
          </p:nvPr>
        </p:nvGraphicFramePr>
        <p:xfrm>
          <a:off x="838201" y="2362200"/>
          <a:ext cx="10451590" cy="2379091"/>
        </p:xfrm>
        <a:graphic>
          <a:graphicData uri="http://schemas.openxmlformats.org/drawingml/2006/table">
            <a:tbl>
              <a:tblPr firstRow="1" bandRow="1">
                <a:tableStyleId>{5C22544A-7EE6-4342-B048-85BDC9FD1C3A}</a:tableStyleId>
              </a:tblPr>
              <a:tblGrid>
                <a:gridCol w="1114719">
                  <a:extLst>
                    <a:ext uri="{9D8B030D-6E8A-4147-A177-3AD203B41FA5}">
                      <a16:colId xmlns:a16="http://schemas.microsoft.com/office/drawing/2014/main" val="1245507715"/>
                    </a:ext>
                  </a:extLst>
                </a:gridCol>
                <a:gridCol w="1522086">
                  <a:extLst>
                    <a:ext uri="{9D8B030D-6E8A-4147-A177-3AD203B41FA5}">
                      <a16:colId xmlns:a16="http://schemas.microsoft.com/office/drawing/2014/main" val="784978737"/>
                    </a:ext>
                  </a:extLst>
                </a:gridCol>
                <a:gridCol w="1595664">
                  <a:extLst>
                    <a:ext uri="{9D8B030D-6E8A-4147-A177-3AD203B41FA5}">
                      <a16:colId xmlns:a16="http://schemas.microsoft.com/office/drawing/2014/main" val="1769879933"/>
                    </a:ext>
                  </a:extLst>
                </a:gridCol>
                <a:gridCol w="1264816">
                  <a:extLst>
                    <a:ext uri="{9D8B030D-6E8A-4147-A177-3AD203B41FA5}">
                      <a16:colId xmlns:a16="http://schemas.microsoft.com/office/drawing/2014/main" val="3708889199"/>
                    </a:ext>
                  </a:extLst>
                </a:gridCol>
                <a:gridCol w="1894114">
                  <a:extLst>
                    <a:ext uri="{9D8B030D-6E8A-4147-A177-3AD203B41FA5}">
                      <a16:colId xmlns:a16="http://schemas.microsoft.com/office/drawing/2014/main" val="378113581"/>
                    </a:ext>
                  </a:extLst>
                </a:gridCol>
                <a:gridCol w="1376242">
                  <a:extLst>
                    <a:ext uri="{9D8B030D-6E8A-4147-A177-3AD203B41FA5}">
                      <a16:colId xmlns:a16="http://schemas.microsoft.com/office/drawing/2014/main" val="29252079"/>
                    </a:ext>
                  </a:extLst>
                </a:gridCol>
                <a:gridCol w="1683949">
                  <a:extLst>
                    <a:ext uri="{9D8B030D-6E8A-4147-A177-3AD203B41FA5}">
                      <a16:colId xmlns:a16="http://schemas.microsoft.com/office/drawing/2014/main" val="4032107980"/>
                    </a:ext>
                  </a:extLst>
                </a:gridCol>
              </a:tblGrid>
              <a:tr h="1077686">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Outgoing Partner</a:t>
                      </a:r>
                    </a:p>
                  </a:txBody>
                  <a:tcPr/>
                </a:tc>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Asset Distributed to A</a:t>
                      </a:r>
                    </a:p>
                  </a:txBody>
                  <a:tcPr/>
                </a:tc>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FMV of Assets Distributed to A</a:t>
                      </a:r>
                    </a:p>
                  </a:txBody>
                  <a:tcPr/>
                </a:tc>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Money distributed to A</a:t>
                      </a:r>
                    </a:p>
                  </a:txBody>
                  <a:tcPr/>
                </a:tc>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Total Distribution to A</a:t>
                      </a:r>
                    </a:p>
                  </a:txBody>
                  <a:tcPr/>
                </a:tc>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Increased</a:t>
                      </a:r>
                    </a:p>
                    <a:p>
                      <a:pPr algn="ctr"/>
                      <a:r>
                        <a:rPr lang="en-US" sz="1600" dirty="0">
                          <a:latin typeface="Tahoma" panose="020B0604030504040204" pitchFamily="34" charset="0"/>
                          <a:ea typeface="Tahoma" panose="020B0604030504040204" pitchFamily="34" charset="0"/>
                          <a:cs typeface="Tahoma" panose="020B0604030504040204" pitchFamily="34" charset="0"/>
                        </a:rPr>
                        <a:t>Capital of Mr. A</a:t>
                      </a:r>
                    </a:p>
                  </a:txBody>
                  <a:tcPr/>
                </a:tc>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Capital Gain chargeable u/s 67(10)</a:t>
                      </a:r>
                    </a:p>
                  </a:txBody>
                  <a:tcPr/>
                </a:tc>
                <a:extLst>
                  <a:ext uri="{0D108BD9-81ED-4DB2-BD59-A6C34878D82A}">
                    <a16:rowId xmlns:a16="http://schemas.microsoft.com/office/drawing/2014/main" val="605819825"/>
                  </a:ext>
                </a:extLst>
              </a:tr>
              <a:tr h="489857">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(1)</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(2)</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(3)</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(4)</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(5) = (3) + (4)</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(6)</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(7) = (5) – (6)</a:t>
                      </a:r>
                    </a:p>
                  </a:txBody>
                  <a:tcPr/>
                </a:tc>
                <a:extLst>
                  <a:ext uri="{0D108BD9-81ED-4DB2-BD59-A6C34878D82A}">
                    <a16:rowId xmlns:a16="http://schemas.microsoft.com/office/drawing/2014/main" val="3903759106"/>
                  </a:ext>
                </a:extLst>
              </a:tr>
              <a:tr h="811548">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A</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Land III</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50 Lakhs</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11 Lakhs</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61 Lakhs</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21.60 Lakhs </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39.40 Lakhs</a:t>
                      </a:r>
                    </a:p>
                  </a:txBody>
                  <a:tcPr/>
                </a:tc>
                <a:extLst>
                  <a:ext uri="{0D108BD9-81ED-4DB2-BD59-A6C34878D82A}">
                    <a16:rowId xmlns:a16="http://schemas.microsoft.com/office/drawing/2014/main" val="1914663490"/>
                  </a:ext>
                </a:extLst>
              </a:tr>
            </a:tbl>
          </a:graphicData>
        </a:graphic>
      </p:graphicFrame>
    </p:spTree>
    <p:extLst>
      <p:ext uri="{BB962C8B-B14F-4D97-AF65-F5344CB8AC3E}">
        <p14:creationId xmlns:p14="http://schemas.microsoft.com/office/powerpoint/2010/main" val="37191218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32534-6883-2C8B-E3C5-BA92613594CC}"/>
              </a:ext>
            </a:extLst>
          </p:cNvPr>
          <p:cNvSpPr>
            <a:spLocks noGrp="1"/>
          </p:cNvSpPr>
          <p:nvPr>
            <p:ph type="title"/>
          </p:nvPr>
        </p:nvSpPr>
        <p:spPr>
          <a:xfrm>
            <a:off x="838200" y="401504"/>
            <a:ext cx="10515600" cy="476320"/>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91714010"/>
              </p:ext>
            </p:extLst>
          </p:nvPr>
        </p:nvGraphicFramePr>
        <p:xfrm>
          <a:off x="838200" y="2994036"/>
          <a:ext cx="10280904" cy="1954060"/>
        </p:xfrm>
        <a:graphic>
          <a:graphicData uri="http://schemas.openxmlformats.org/drawingml/2006/table">
            <a:tbl>
              <a:tblPr firstRow="1" bandRow="1">
                <a:tableStyleId>{5C22544A-7EE6-4342-B048-85BDC9FD1C3A}</a:tableStyleId>
              </a:tblPr>
              <a:tblGrid>
                <a:gridCol w="624767">
                  <a:extLst>
                    <a:ext uri="{9D8B030D-6E8A-4147-A177-3AD203B41FA5}">
                      <a16:colId xmlns:a16="http://schemas.microsoft.com/office/drawing/2014/main" val="20000"/>
                    </a:ext>
                  </a:extLst>
                </a:gridCol>
                <a:gridCol w="2333317">
                  <a:extLst>
                    <a:ext uri="{9D8B030D-6E8A-4147-A177-3AD203B41FA5}">
                      <a16:colId xmlns:a16="http://schemas.microsoft.com/office/drawing/2014/main" val="20001"/>
                    </a:ext>
                  </a:extLst>
                </a:gridCol>
                <a:gridCol w="2093976">
                  <a:extLst>
                    <a:ext uri="{9D8B030D-6E8A-4147-A177-3AD203B41FA5}">
                      <a16:colId xmlns:a16="http://schemas.microsoft.com/office/drawing/2014/main" val="20002"/>
                    </a:ext>
                  </a:extLst>
                </a:gridCol>
                <a:gridCol w="1810512">
                  <a:extLst>
                    <a:ext uri="{9D8B030D-6E8A-4147-A177-3AD203B41FA5}">
                      <a16:colId xmlns:a16="http://schemas.microsoft.com/office/drawing/2014/main" val="20003"/>
                    </a:ext>
                  </a:extLst>
                </a:gridCol>
                <a:gridCol w="3418332">
                  <a:extLst>
                    <a:ext uri="{9D8B030D-6E8A-4147-A177-3AD203B41FA5}">
                      <a16:colId xmlns:a16="http://schemas.microsoft.com/office/drawing/2014/main" val="20005"/>
                    </a:ext>
                  </a:extLst>
                </a:gridCol>
              </a:tblGrid>
              <a:tr h="822862">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Sl. No.</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Attributed Assets </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Ratio</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Type of gain</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Distributed amount</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0"/>
                  </a:ext>
                </a:extLst>
              </a:tr>
              <a:tr h="565599">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1</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Land I (LTCA)</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50% (60/120)</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LTCG</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39.40*1/2= 19.70 Lakhs</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1"/>
                  </a:ext>
                </a:extLst>
              </a:tr>
              <a:tr h="565599">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2.</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Land II (LTCA)</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50% (60/120)</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LTCG</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39.40*1/2= 19.70 Lakhs</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2"/>
                  </a:ext>
                </a:extLst>
              </a:tr>
            </a:tbl>
          </a:graphicData>
        </a:graphic>
      </p:graphicFrame>
      <p:sp>
        <p:nvSpPr>
          <p:cNvPr id="4" name="Slide Number Placeholder 3">
            <a:extLst>
              <a:ext uri="{FF2B5EF4-FFF2-40B4-BE49-F238E27FC236}">
                <a16:creationId xmlns:a16="http://schemas.microsoft.com/office/drawing/2014/main" id="{99DBD928-7DBE-7D0A-6E92-9046057252A0}"/>
              </a:ext>
            </a:extLst>
          </p:cNvPr>
          <p:cNvSpPr>
            <a:spLocks noGrp="1"/>
          </p:cNvSpPr>
          <p:nvPr>
            <p:ph type="sldNum" sz="quarter" idx="12"/>
          </p:nvPr>
        </p:nvSpPr>
        <p:spPr/>
        <p:txBody>
          <a:bodyPr/>
          <a:lstStyle/>
          <a:p>
            <a:fld id="{D8DEDE2C-4B76-45A2-849B-157C573EDADC}" type="slidenum">
              <a:rPr lang="en-IN" smtClean="0"/>
              <a:t>41</a:t>
            </a:fld>
            <a:endParaRPr lang="en-IN"/>
          </a:p>
        </p:txBody>
      </p:sp>
      <p:sp>
        <p:nvSpPr>
          <p:cNvPr id="6" name="Rectangle 5"/>
          <p:cNvSpPr/>
          <p:nvPr/>
        </p:nvSpPr>
        <p:spPr>
          <a:xfrm>
            <a:off x="838200" y="1247207"/>
            <a:ext cx="10390632" cy="2646878"/>
          </a:xfrm>
          <a:prstGeom prst="rect">
            <a:avLst/>
          </a:prstGeom>
        </p:spPr>
        <p:txBody>
          <a:bodyPr wrap="square">
            <a:spAutoFit/>
          </a:bodyPr>
          <a:lstStyle/>
          <a:p>
            <a:pPr algn="just">
              <a:spcBef>
                <a:spcPts val="600"/>
              </a:spcBef>
              <a:spcAft>
                <a:spcPts val="600"/>
              </a:spcAft>
            </a:pPr>
            <a:r>
              <a:rPr lang="en-US" b="1" dirty="0">
                <a:latin typeface="Tahoma" panose="020B0604030504040204" pitchFamily="34" charset="0"/>
                <a:ea typeface="Tahoma" panose="020B0604030504040204" pitchFamily="34" charset="0"/>
                <a:cs typeface="Tahoma" panose="020B0604030504040204" pitchFamily="34" charset="0"/>
              </a:rPr>
              <a:t>Solution to Example 1 (</a:t>
            </a:r>
            <a:r>
              <a:rPr lang="en-US" b="1" dirty="0" err="1">
                <a:latin typeface="Tahoma" panose="020B0604030504040204" pitchFamily="34" charset="0"/>
                <a:ea typeface="Tahoma" panose="020B0604030504040204" pitchFamily="34" charset="0"/>
                <a:cs typeface="Tahoma" panose="020B0604030504040204" pitchFamily="34" charset="0"/>
              </a:rPr>
              <a:t>Contd</a:t>
            </a:r>
            <a:r>
              <a:rPr lang="en-US" b="1" dirty="0">
                <a:latin typeface="Tahoma" panose="020B0604030504040204" pitchFamily="34" charset="0"/>
                <a:ea typeface="Tahoma" panose="020B0604030504040204" pitchFamily="34" charset="0"/>
                <a:cs typeface="Tahoma" panose="020B0604030504040204" pitchFamily="34" charset="0"/>
              </a:rPr>
              <a:t>…)</a:t>
            </a:r>
          </a:p>
          <a:p>
            <a:pPr algn="just">
              <a:spcBef>
                <a:spcPts val="600"/>
              </a:spcBef>
              <a:spcAft>
                <a:spcPts val="600"/>
              </a:spcAft>
            </a:pPr>
            <a:r>
              <a:rPr lang="en-US" dirty="0">
                <a:latin typeface="Tahoma" panose="020B0604030504040204" pitchFamily="34" charset="0"/>
                <a:ea typeface="Tahoma" panose="020B0604030504040204" pitchFamily="34" charset="0"/>
                <a:cs typeface="Tahoma" panose="020B0604030504040204" pitchFamily="34" charset="0"/>
              </a:rPr>
              <a:t>Attributable gains as per rule 6(3) of Draft Income-tax Rules, 2026</a:t>
            </a:r>
          </a:p>
          <a:p>
            <a:pPr algn="just">
              <a:spcBef>
                <a:spcPts val="600"/>
              </a:spcBef>
              <a:spcAft>
                <a:spcPts val="600"/>
              </a:spcAft>
            </a:pPr>
            <a:r>
              <a:rPr lang="en-US" dirty="0">
                <a:latin typeface="Tahoma" panose="020B0604030504040204" pitchFamily="34" charset="0"/>
                <a:ea typeface="Tahoma" panose="020B0604030504040204" pitchFamily="34" charset="0"/>
                <a:cs typeface="Tahoma" panose="020B0604030504040204" pitchFamily="34" charset="0"/>
              </a:rPr>
              <a:t>The type of gains will depend on whether the remaining capital  assets to which the gains have to be attributed are long-term or short-term. In this case, both Land I &amp; II are LTCA. Hence, capital gains is long-term. </a:t>
            </a:r>
          </a:p>
          <a:p>
            <a:pPr algn="just">
              <a:spcBef>
                <a:spcPts val="600"/>
              </a:spcBef>
              <a:spcAft>
                <a:spcPts val="600"/>
              </a:spcAft>
            </a:pPr>
            <a:endParaRPr lang="en-US"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pP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 name="Rectangle 2">
            <a:extLst>
              <a:ext uri="{FF2B5EF4-FFF2-40B4-BE49-F238E27FC236}">
                <a16:creationId xmlns:a16="http://schemas.microsoft.com/office/drawing/2014/main" id="{F330583E-F47D-E2B4-0763-0E8A55EA2B74}"/>
              </a:ext>
            </a:extLst>
          </p:cNvPr>
          <p:cNvSpPr/>
          <p:nvPr/>
        </p:nvSpPr>
        <p:spPr>
          <a:xfrm>
            <a:off x="1354022" y="5402170"/>
            <a:ext cx="8292230" cy="800219"/>
          </a:xfrm>
          <a:prstGeom prst="rect">
            <a:avLst/>
          </a:prstGeom>
        </p:spPr>
        <p:txBody>
          <a:bodyPr wrap="square">
            <a:spAutoFit/>
          </a:bodyPr>
          <a:lstStyle/>
          <a:p>
            <a:pPr algn="just">
              <a:spcBef>
                <a:spcPts val="600"/>
              </a:spcBef>
              <a:spcAft>
                <a:spcPts val="600"/>
              </a:spcAft>
            </a:pPr>
            <a:endParaRPr lang="en-US"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pP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7">
            <a:extLst>
              <a:ext uri="{FF2B5EF4-FFF2-40B4-BE49-F238E27FC236}">
                <a16:creationId xmlns:a16="http://schemas.microsoft.com/office/drawing/2014/main" id="{8396B887-F992-2553-59BA-0B61F8FB4A68}"/>
              </a:ext>
            </a:extLst>
          </p:cNvPr>
          <p:cNvSpPr/>
          <p:nvPr/>
        </p:nvSpPr>
        <p:spPr>
          <a:xfrm>
            <a:off x="838200" y="4892615"/>
            <a:ext cx="8292230" cy="1231106"/>
          </a:xfrm>
          <a:prstGeom prst="rect">
            <a:avLst/>
          </a:prstGeom>
        </p:spPr>
        <p:txBody>
          <a:bodyPr wrap="square">
            <a:spAutoFit/>
          </a:bodyPr>
          <a:lstStyle/>
          <a:p>
            <a:pPr algn="just">
              <a:spcBef>
                <a:spcPts val="600"/>
              </a:spcBef>
              <a:spcAft>
                <a:spcPts val="600"/>
              </a:spcAft>
            </a:pPr>
            <a:r>
              <a:rPr lang="en-US" dirty="0">
                <a:latin typeface="Tahoma" panose="020B0604030504040204" pitchFamily="34" charset="0"/>
                <a:ea typeface="Tahoma" panose="020B0604030504040204" pitchFamily="34" charset="0"/>
                <a:cs typeface="Tahoma" panose="020B0604030504040204" pitchFamily="34" charset="0"/>
              </a:rPr>
              <a:t>. </a:t>
            </a:r>
          </a:p>
          <a:p>
            <a:pPr algn="just">
              <a:spcBef>
                <a:spcPts val="600"/>
              </a:spcBef>
              <a:spcAft>
                <a:spcPts val="600"/>
              </a:spcAft>
            </a:pPr>
            <a:endParaRPr lang="en-US"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pP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9" name="Rectangle 8">
            <a:extLst>
              <a:ext uri="{FF2B5EF4-FFF2-40B4-BE49-F238E27FC236}">
                <a16:creationId xmlns:a16="http://schemas.microsoft.com/office/drawing/2014/main" id="{4AFE1B9E-86CE-84D5-73E2-2408FF35317A}"/>
              </a:ext>
            </a:extLst>
          </p:cNvPr>
          <p:cNvSpPr/>
          <p:nvPr/>
        </p:nvSpPr>
        <p:spPr>
          <a:xfrm>
            <a:off x="838200" y="5017449"/>
            <a:ext cx="9796272" cy="646331"/>
          </a:xfrm>
          <a:prstGeom prst="rect">
            <a:avLst/>
          </a:prstGeom>
        </p:spPr>
        <p:txBody>
          <a:bodyPr wrap="square">
            <a:spAutoFit/>
          </a:bodyPr>
          <a:lstStyle/>
          <a:p>
            <a:pPr algn="just">
              <a:spcBef>
                <a:spcPts val="600"/>
              </a:spcBef>
              <a:spcAft>
                <a:spcPts val="600"/>
              </a:spcAft>
            </a:pPr>
            <a:r>
              <a:rPr lang="en-US" dirty="0">
                <a:latin typeface="Tahoma" panose="020B0604030504040204" pitchFamily="34" charset="0"/>
                <a:ea typeface="Tahoma" panose="020B0604030504040204" pitchFamily="34" charset="0"/>
                <a:cs typeface="Tahoma" panose="020B0604030504040204" pitchFamily="34" charset="0"/>
              </a:rPr>
              <a:t>When either of these lands gets sold, this amount attributed to them would be reduced from sales consideration under section 72(5).</a:t>
            </a:r>
          </a:p>
        </p:txBody>
      </p:sp>
    </p:spTree>
    <p:extLst>
      <p:ext uri="{BB962C8B-B14F-4D97-AF65-F5344CB8AC3E}">
        <p14:creationId xmlns:p14="http://schemas.microsoft.com/office/powerpoint/2010/main" val="38866557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1778E-A915-7971-F102-93C57CD96FD0}"/>
              </a:ext>
            </a:extLst>
          </p:cNvPr>
          <p:cNvSpPr>
            <a:spLocks noGrp="1"/>
          </p:cNvSpPr>
          <p:nvPr>
            <p:ph type="title"/>
          </p:nvPr>
        </p:nvSpPr>
        <p:spPr>
          <a:xfrm>
            <a:off x="838200" y="625477"/>
            <a:ext cx="10515600" cy="682389"/>
          </a:xfrm>
        </p:spPr>
        <p:txBody>
          <a:bodyPr>
            <a:noAutofit/>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br>
              <a:rPr lang="en-US" sz="2400" b="1" i="0" dirty="0">
                <a:solidFill>
                  <a:schemeClr val="accent1">
                    <a:lumMod val="50000"/>
                  </a:schemeClr>
                </a:solidFill>
                <a:effectLst/>
                <a:latin typeface="Segoe UI" panose="020B0502040204020203" pitchFamily="34" charset="0"/>
                <a:cs typeface="Segoe UI" panose="020B0502040204020203" pitchFamily="34" charset="0"/>
              </a:rPr>
            </a:b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B59B7EB6-4873-ADAA-DE8E-52966552F262}"/>
              </a:ext>
            </a:extLst>
          </p:cNvPr>
          <p:cNvSpPr>
            <a:spLocks noGrp="1"/>
          </p:cNvSpPr>
          <p:nvPr>
            <p:ph idx="1"/>
          </p:nvPr>
        </p:nvSpPr>
        <p:spPr>
          <a:xfrm>
            <a:off x="701040" y="1673942"/>
            <a:ext cx="10515600" cy="3967316"/>
          </a:xfrm>
        </p:spPr>
        <p:txBody>
          <a:bodyPr>
            <a:noAutofit/>
          </a:bodyPr>
          <a:lstStyle/>
          <a:p>
            <a:pPr marL="0" indent="0">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Example 2 on application of sections 8 and  67(10)</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 </a:t>
            </a:r>
            <a:br>
              <a:rPr lang="en-US" sz="2000" b="1" dirty="0">
                <a:solidFill>
                  <a:srgbClr val="FF0000"/>
                </a:solidFill>
                <a:latin typeface="Segoe UI" panose="020B0502040204020203" pitchFamily="34" charset="0"/>
                <a:cs typeface="Segoe UI" panose="020B0502040204020203" pitchFamily="34" charset="0"/>
              </a:rPr>
            </a:br>
            <a:r>
              <a:rPr lang="en-US" sz="2000" dirty="0">
                <a:latin typeface="Tahoma" panose="020B0604030504040204" pitchFamily="34" charset="0"/>
                <a:ea typeface="Tahoma" panose="020B0604030504040204" pitchFamily="34" charset="0"/>
                <a:cs typeface="Tahoma" panose="020B0604030504040204" pitchFamily="34" charset="0"/>
              </a:rPr>
              <a:t>There are three partners A, B and C in a firm ABC, having one third share each. Each partner has a capital balance of  Rs.10 lakh in the firm.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There are three pieces of lands I, II and III in that firm and there is no other capital asset in that firm. All these three lands were acquired by the firm more than two years ago. Book value of each of the land is  Rs.10 lakh. Partner A wishes to exit.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 firm sells land III for its fair market value of Rs.50 lakh to pay Partner A. Thus, an amount of Rs.40 lakhs i.e.,  Rs.50 lakh less Rs.10 lakh would be charged to tax in the hands of firm ABC under the head “Capital gains".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Hence, the amount of  Rs.40 lakh is charged to long term capital gains and tax on the same is Rs.5.20 lakh (Rs. 5 lakh, being 12.5% on Rs.40 lakh + cess@2% on Rs.5 lakh)</a:t>
            </a:r>
          </a:p>
        </p:txBody>
      </p:sp>
      <p:sp>
        <p:nvSpPr>
          <p:cNvPr id="4" name="Slide Number Placeholder 3">
            <a:extLst>
              <a:ext uri="{FF2B5EF4-FFF2-40B4-BE49-F238E27FC236}">
                <a16:creationId xmlns:a16="http://schemas.microsoft.com/office/drawing/2014/main" id="{A359303F-F758-8227-0D81-9EA4407E4E7D}"/>
              </a:ext>
            </a:extLst>
          </p:cNvPr>
          <p:cNvSpPr>
            <a:spLocks noGrp="1"/>
          </p:cNvSpPr>
          <p:nvPr>
            <p:ph type="sldNum" sz="quarter" idx="12"/>
          </p:nvPr>
        </p:nvSpPr>
        <p:spPr/>
        <p:txBody>
          <a:bodyPr/>
          <a:lstStyle/>
          <a:p>
            <a:fld id="{D8DEDE2C-4B76-45A2-849B-157C573EDADC}" type="slidenum">
              <a:rPr lang="en-IN" smtClean="0"/>
              <a:t>42</a:t>
            </a:fld>
            <a:endParaRPr lang="en-IN"/>
          </a:p>
        </p:txBody>
      </p:sp>
    </p:spTree>
    <p:extLst>
      <p:ext uri="{BB962C8B-B14F-4D97-AF65-F5344CB8AC3E}">
        <p14:creationId xmlns:p14="http://schemas.microsoft.com/office/powerpoint/2010/main" val="12136270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71518-BABC-E27D-4195-304DA1EB7A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3BC9BB-D423-8BC2-5AB1-8D695848B74D}"/>
              </a:ext>
            </a:extLst>
          </p:cNvPr>
          <p:cNvSpPr>
            <a:spLocks noGrp="1"/>
          </p:cNvSpPr>
          <p:nvPr>
            <p:ph type="title"/>
          </p:nvPr>
        </p:nvSpPr>
        <p:spPr>
          <a:xfrm>
            <a:off x="829056" y="671462"/>
            <a:ext cx="10515600" cy="603866"/>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00BBB24C-0D39-262C-1C30-D7CB14308065}"/>
              </a:ext>
            </a:extLst>
          </p:cNvPr>
          <p:cNvSpPr>
            <a:spLocks noGrp="1"/>
          </p:cNvSpPr>
          <p:nvPr>
            <p:ph idx="1"/>
          </p:nvPr>
        </p:nvSpPr>
        <p:spPr>
          <a:xfrm>
            <a:off x="838200" y="1799302"/>
            <a:ext cx="10515600" cy="4085303"/>
          </a:xfrm>
        </p:spPr>
        <p:txBody>
          <a:bodyPr>
            <a:norm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Solution to Example 2:</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Computation of Capital Gain u/s 197</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247B40B9-E996-5020-5F3B-5FF2775E3F02}"/>
              </a:ext>
            </a:extLst>
          </p:cNvPr>
          <p:cNvSpPr>
            <a:spLocks noGrp="1"/>
          </p:cNvSpPr>
          <p:nvPr>
            <p:ph type="sldNum" sz="quarter" idx="12"/>
          </p:nvPr>
        </p:nvSpPr>
        <p:spPr/>
        <p:txBody>
          <a:bodyPr/>
          <a:lstStyle/>
          <a:p>
            <a:fld id="{D8DEDE2C-4B76-45A2-849B-157C573EDADC}" type="slidenum">
              <a:rPr lang="en-IN" smtClean="0"/>
              <a:t>43</a:t>
            </a:fld>
            <a:endParaRPr lang="en-IN"/>
          </a:p>
        </p:txBody>
      </p:sp>
      <p:graphicFrame>
        <p:nvGraphicFramePr>
          <p:cNvPr id="5" name="Table 4">
            <a:extLst>
              <a:ext uri="{FF2B5EF4-FFF2-40B4-BE49-F238E27FC236}">
                <a16:creationId xmlns:a16="http://schemas.microsoft.com/office/drawing/2014/main" id="{961A52A7-C8BA-D19A-0528-DB988D3A0942}"/>
              </a:ext>
            </a:extLst>
          </p:cNvPr>
          <p:cNvGraphicFramePr>
            <a:graphicFrameLocks noGrp="1"/>
          </p:cNvGraphicFramePr>
          <p:nvPr>
            <p:extLst>
              <p:ext uri="{D42A27DB-BD31-4B8C-83A1-F6EECF244321}">
                <p14:modId xmlns:p14="http://schemas.microsoft.com/office/powerpoint/2010/main" val="2803548225"/>
              </p:ext>
            </p:extLst>
          </p:nvPr>
        </p:nvGraphicFramePr>
        <p:xfrm>
          <a:off x="911399" y="3136901"/>
          <a:ext cx="10350913" cy="2407920"/>
        </p:xfrm>
        <a:graphic>
          <a:graphicData uri="http://schemas.openxmlformats.org/drawingml/2006/table">
            <a:tbl>
              <a:tblPr firstRow="1" bandRow="1">
                <a:tableStyleId>{5C22544A-7EE6-4342-B048-85BDC9FD1C3A}</a:tableStyleId>
              </a:tblPr>
              <a:tblGrid>
                <a:gridCol w="1666571">
                  <a:extLst>
                    <a:ext uri="{9D8B030D-6E8A-4147-A177-3AD203B41FA5}">
                      <a16:colId xmlns:a16="http://schemas.microsoft.com/office/drawing/2014/main" val="2589300849"/>
                    </a:ext>
                  </a:extLst>
                </a:gridCol>
                <a:gridCol w="1474839">
                  <a:extLst>
                    <a:ext uri="{9D8B030D-6E8A-4147-A177-3AD203B41FA5}">
                      <a16:colId xmlns:a16="http://schemas.microsoft.com/office/drawing/2014/main" val="222521524"/>
                    </a:ext>
                  </a:extLst>
                </a:gridCol>
                <a:gridCol w="1453909">
                  <a:extLst>
                    <a:ext uri="{9D8B030D-6E8A-4147-A177-3AD203B41FA5}">
                      <a16:colId xmlns:a16="http://schemas.microsoft.com/office/drawing/2014/main" val="2565603718"/>
                    </a:ext>
                  </a:extLst>
                </a:gridCol>
                <a:gridCol w="1618284">
                  <a:extLst>
                    <a:ext uri="{9D8B030D-6E8A-4147-A177-3AD203B41FA5}">
                      <a16:colId xmlns:a16="http://schemas.microsoft.com/office/drawing/2014/main" val="625412778"/>
                    </a:ext>
                  </a:extLst>
                </a:gridCol>
                <a:gridCol w="2433534">
                  <a:extLst>
                    <a:ext uri="{9D8B030D-6E8A-4147-A177-3AD203B41FA5}">
                      <a16:colId xmlns:a16="http://schemas.microsoft.com/office/drawing/2014/main" val="2952148412"/>
                    </a:ext>
                  </a:extLst>
                </a:gridCol>
                <a:gridCol w="1703776">
                  <a:extLst>
                    <a:ext uri="{9D8B030D-6E8A-4147-A177-3AD203B41FA5}">
                      <a16:colId xmlns:a16="http://schemas.microsoft.com/office/drawing/2014/main" val="3192691392"/>
                    </a:ext>
                  </a:extLst>
                </a:gridCol>
              </a:tblGrid>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Sale of Asset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Sale proceeds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Cost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Capital Gain</a:t>
                      </a:r>
                    </a:p>
                  </a:txBody>
                  <a:tcPr/>
                </a:tc>
                <a:tc>
                  <a:txBody>
                    <a:bodyPr/>
                    <a:lstStyle/>
                    <a:p>
                      <a:pPr algn="ct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rPr>
                        <a:t>Capital Gain </a:t>
                      </a: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Tax 13%( 12.5%</a:t>
                      </a: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rPr>
                        <a:t> Plus 4% </a:t>
                      </a:r>
                      <a:r>
                        <a:rPr lang="en-US" sz="2000" b="1" kern="1200" dirty="0" err="1">
                          <a:solidFill>
                            <a:schemeClr val="lt1"/>
                          </a:solidFill>
                          <a:latin typeface="Tahoma" panose="020B0604030504040204" pitchFamily="34" charset="0"/>
                          <a:ea typeface="Tahoma" panose="020B0604030504040204" pitchFamily="34" charset="0"/>
                          <a:cs typeface="Tahoma" panose="020B0604030504040204" pitchFamily="34" charset="0"/>
                        </a:rPr>
                        <a:t>Cess</a:t>
                      </a: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rPr>
                        <a: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Net Book Profit After Tax</a:t>
                      </a:r>
                    </a:p>
                  </a:txBody>
                  <a:tcPr/>
                </a:tc>
                <a:extLst>
                  <a:ext uri="{0D108BD9-81ED-4DB2-BD59-A6C34878D82A}">
                    <a16:rowId xmlns:a16="http://schemas.microsoft.com/office/drawing/2014/main" val="1373216894"/>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 = (b) –(b)</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(e) = 13% x (d)</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a:t>
                      </a:r>
                    </a:p>
                  </a:txBody>
                  <a:tcPr/>
                </a:tc>
                <a:extLst>
                  <a:ext uri="{0D108BD9-81ED-4DB2-BD59-A6C34878D82A}">
                    <a16:rowId xmlns:a16="http://schemas.microsoft.com/office/drawing/2014/main" val="717569420"/>
                  </a:ext>
                </a:extLst>
              </a:tr>
              <a:tr h="370840">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Land III</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50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40 Lakhs </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5.20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34.80 Lakhs</a:t>
                      </a:r>
                    </a:p>
                  </a:txBody>
                  <a:tcPr/>
                </a:tc>
                <a:extLst>
                  <a:ext uri="{0D108BD9-81ED-4DB2-BD59-A6C34878D82A}">
                    <a16:rowId xmlns:a16="http://schemas.microsoft.com/office/drawing/2014/main" val="2583834048"/>
                  </a:ext>
                </a:extLst>
              </a:tr>
            </a:tbl>
          </a:graphicData>
        </a:graphic>
      </p:graphicFrame>
    </p:spTree>
    <p:extLst>
      <p:ext uri="{BB962C8B-B14F-4D97-AF65-F5344CB8AC3E}">
        <p14:creationId xmlns:p14="http://schemas.microsoft.com/office/powerpoint/2010/main" val="748275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77742-6050-0F9D-4651-35E8574BDE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0975AD-5F85-1057-81C3-6AC6532C1222}"/>
              </a:ext>
            </a:extLst>
          </p:cNvPr>
          <p:cNvSpPr>
            <a:spLocks noGrp="1"/>
          </p:cNvSpPr>
          <p:nvPr>
            <p:ph type="title"/>
          </p:nvPr>
        </p:nvSpPr>
        <p:spPr>
          <a:xfrm>
            <a:off x="774192" y="511430"/>
            <a:ext cx="10515600" cy="431288"/>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7CBD90E4-0EDD-5955-865E-1F43D5B2BAE8}"/>
              </a:ext>
            </a:extLst>
          </p:cNvPr>
          <p:cNvSpPr>
            <a:spLocks noGrp="1"/>
          </p:cNvSpPr>
          <p:nvPr>
            <p:ph idx="1"/>
          </p:nvPr>
        </p:nvSpPr>
        <p:spPr>
          <a:xfrm>
            <a:off x="838200" y="1350135"/>
            <a:ext cx="10515600" cy="4268999"/>
          </a:xfrm>
        </p:spPr>
        <p:txBody>
          <a:bodyPr>
            <a:normAutofit/>
          </a:bodyPr>
          <a:lstStyle/>
          <a:p>
            <a:pPr marL="0" indent="0" algn="just">
              <a:lnSpc>
                <a:spcPct val="120000"/>
              </a:lnSpc>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Solution to Example 2 (</a:t>
            </a:r>
            <a:r>
              <a:rPr lang="en-US" sz="1800" b="1" dirty="0" err="1">
                <a:latin typeface="Tahoma" panose="020B0604030504040204" pitchFamily="34" charset="0"/>
                <a:ea typeface="Tahoma" panose="020B0604030504040204" pitchFamily="34" charset="0"/>
                <a:cs typeface="Tahoma" panose="020B0604030504040204" pitchFamily="34" charset="0"/>
              </a:rPr>
              <a:t>Contd</a:t>
            </a:r>
            <a:r>
              <a:rPr lang="en-US" sz="1800" b="1" dirty="0">
                <a:latin typeface="Tahoma" panose="020B0604030504040204" pitchFamily="34" charset="0"/>
                <a:ea typeface="Tahoma" panose="020B0604030504040204" pitchFamily="34" charset="0"/>
                <a:cs typeface="Tahoma" panose="020B0604030504040204" pitchFamily="34" charset="0"/>
              </a:rPr>
              <a:t>…)</a:t>
            </a: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1800" dirty="0"/>
          </a:p>
        </p:txBody>
      </p:sp>
      <p:sp>
        <p:nvSpPr>
          <p:cNvPr id="4" name="Slide Number Placeholder 3">
            <a:extLst>
              <a:ext uri="{FF2B5EF4-FFF2-40B4-BE49-F238E27FC236}">
                <a16:creationId xmlns:a16="http://schemas.microsoft.com/office/drawing/2014/main" id="{83532EBB-91E2-20D7-17C2-085D361E27D5}"/>
              </a:ext>
            </a:extLst>
          </p:cNvPr>
          <p:cNvSpPr>
            <a:spLocks noGrp="1"/>
          </p:cNvSpPr>
          <p:nvPr>
            <p:ph type="sldNum" sz="quarter" idx="12"/>
          </p:nvPr>
        </p:nvSpPr>
        <p:spPr/>
        <p:txBody>
          <a:bodyPr/>
          <a:lstStyle/>
          <a:p>
            <a:fld id="{D8DEDE2C-4B76-45A2-849B-157C573EDADC}" type="slidenum">
              <a:rPr lang="en-IN" smtClean="0"/>
              <a:t>44</a:t>
            </a:fld>
            <a:endParaRPr lang="en-IN"/>
          </a:p>
        </p:txBody>
      </p:sp>
      <p:graphicFrame>
        <p:nvGraphicFramePr>
          <p:cNvPr id="5" name="Table 4">
            <a:extLst>
              <a:ext uri="{FF2B5EF4-FFF2-40B4-BE49-F238E27FC236}">
                <a16:creationId xmlns:a16="http://schemas.microsoft.com/office/drawing/2014/main" id="{CE91DC71-A900-2B5B-8A1E-BCE12C439ACE}"/>
              </a:ext>
            </a:extLst>
          </p:cNvPr>
          <p:cNvGraphicFramePr>
            <a:graphicFrameLocks noGrp="1"/>
          </p:cNvGraphicFramePr>
          <p:nvPr>
            <p:extLst>
              <p:ext uri="{D42A27DB-BD31-4B8C-83A1-F6EECF244321}">
                <p14:modId xmlns:p14="http://schemas.microsoft.com/office/powerpoint/2010/main" val="965749870"/>
              </p:ext>
            </p:extLst>
          </p:nvPr>
        </p:nvGraphicFramePr>
        <p:xfrm>
          <a:off x="1058606" y="2076518"/>
          <a:ext cx="9568250" cy="2499360"/>
        </p:xfrm>
        <a:graphic>
          <a:graphicData uri="http://schemas.openxmlformats.org/drawingml/2006/table">
            <a:tbl>
              <a:tblPr firstRow="1" bandRow="1">
                <a:tableStyleId>{5C22544A-7EE6-4342-B048-85BDC9FD1C3A}</a:tableStyleId>
              </a:tblPr>
              <a:tblGrid>
                <a:gridCol w="1486608">
                  <a:extLst>
                    <a:ext uri="{9D8B030D-6E8A-4147-A177-3AD203B41FA5}">
                      <a16:colId xmlns:a16="http://schemas.microsoft.com/office/drawing/2014/main" val="1245507715"/>
                    </a:ext>
                  </a:extLst>
                </a:gridCol>
                <a:gridCol w="1208868">
                  <a:extLst>
                    <a:ext uri="{9D8B030D-6E8A-4147-A177-3AD203B41FA5}">
                      <a16:colId xmlns:a16="http://schemas.microsoft.com/office/drawing/2014/main" val="3432945613"/>
                    </a:ext>
                  </a:extLst>
                </a:gridCol>
                <a:gridCol w="1808518">
                  <a:extLst>
                    <a:ext uri="{9D8B030D-6E8A-4147-A177-3AD203B41FA5}">
                      <a16:colId xmlns:a16="http://schemas.microsoft.com/office/drawing/2014/main" val="784978737"/>
                    </a:ext>
                  </a:extLst>
                </a:gridCol>
                <a:gridCol w="2562214">
                  <a:extLst>
                    <a:ext uri="{9D8B030D-6E8A-4147-A177-3AD203B41FA5}">
                      <a16:colId xmlns:a16="http://schemas.microsoft.com/office/drawing/2014/main" val="1769879933"/>
                    </a:ext>
                  </a:extLst>
                </a:gridCol>
                <a:gridCol w="2502042">
                  <a:extLst>
                    <a:ext uri="{9D8B030D-6E8A-4147-A177-3AD203B41FA5}">
                      <a16:colId xmlns:a16="http://schemas.microsoft.com/office/drawing/2014/main" val="3708889199"/>
                    </a:ext>
                  </a:extLst>
                </a:gridCol>
              </a:tblGrid>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Partner</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Profit Sharing Ratio</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Opening Capital</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Book Profit Rs. 34.80 Lakhs distributed to each partner</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Increased Capital</a:t>
                      </a:r>
                    </a:p>
                  </a:txBody>
                  <a:tcPr/>
                </a:tc>
                <a:extLst>
                  <a:ext uri="{0D108BD9-81ED-4DB2-BD59-A6C34878D82A}">
                    <a16:rowId xmlns:a16="http://schemas.microsoft.com/office/drawing/2014/main" val="605819825"/>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11.60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21.60 Lakhs</a:t>
                      </a:r>
                    </a:p>
                  </a:txBody>
                  <a:tcPr/>
                </a:tc>
                <a:extLst>
                  <a:ext uri="{0D108BD9-81ED-4DB2-BD59-A6C34878D82A}">
                    <a16:rowId xmlns:a16="http://schemas.microsoft.com/office/drawing/2014/main" val="1914663490"/>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11.60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21.60 Lakhs</a:t>
                      </a:r>
                    </a:p>
                  </a:txBody>
                  <a:tcPr/>
                </a:tc>
                <a:extLst>
                  <a:ext uri="{0D108BD9-81ED-4DB2-BD59-A6C34878D82A}">
                    <a16:rowId xmlns:a16="http://schemas.microsoft.com/office/drawing/2014/main" val="949346737"/>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11.60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21.60 Lakhs</a:t>
                      </a:r>
                    </a:p>
                  </a:txBody>
                  <a:tcPr/>
                </a:tc>
                <a:extLst>
                  <a:ext uri="{0D108BD9-81ED-4DB2-BD59-A6C34878D82A}">
                    <a16:rowId xmlns:a16="http://schemas.microsoft.com/office/drawing/2014/main" val="2471281410"/>
                  </a:ext>
                </a:extLst>
              </a:tr>
            </a:tbl>
          </a:graphicData>
        </a:graphic>
      </p:graphicFrame>
    </p:spTree>
    <p:extLst>
      <p:ext uri="{BB962C8B-B14F-4D97-AF65-F5344CB8AC3E}">
        <p14:creationId xmlns:p14="http://schemas.microsoft.com/office/powerpoint/2010/main" val="40788919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CD854-790B-7D69-453D-DF24398E36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30D407-54F7-4DC5-5B2B-2A0E94E4E678}"/>
              </a:ext>
            </a:extLst>
          </p:cNvPr>
          <p:cNvSpPr>
            <a:spLocks noGrp="1"/>
          </p:cNvSpPr>
          <p:nvPr>
            <p:ph type="title"/>
          </p:nvPr>
        </p:nvSpPr>
        <p:spPr>
          <a:xfrm>
            <a:off x="774192" y="511430"/>
            <a:ext cx="10515600" cy="431288"/>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3722EF5B-1E7F-E976-AA9B-523FE2A0F1EB}"/>
              </a:ext>
            </a:extLst>
          </p:cNvPr>
          <p:cNvSpPr>
            <a:spLocks noGrp="1"/>
          </p:cNvSpPr>
          <p:nvPr>
            <p:ph idx="1"/>
          </p:nvPr>
        </p:nvSpPr>
        <p:spPr>
          <a:xfrm>
            <a:off x="838200" y="1350135"/>
            <a:ext cx="10515600" cy="4268999"/>
          </a:xfrm>
        </p:spPr>
        <p:txBody>
          <a:bodyPr>
            <a:normAutofit/>
          </a:bodyPr>
          <a:lstStyle/>
          <a:p>
            <a:pPr marL="0" indent="0" algn="just">
              <a:lnSpc>
                <a:spcPct val="120000"/>
              </a:lnSpc>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Solution to Example 2 (</a:t>
            </a:r>
            <a:r>
              <a:rPr lang="en-US" sz="1800" b="1" dirty="0" err="1">
                <a:latin typeface="Tahoma" panose="020B0604030504040204" pitchFamily="34" charset="0"/>
                <a:ea typeface="Tahoma" panose="020B0604030504040204" pitchFamily="34" charset="0"/>
                <a:cs typeface="Tahoma" panose="020B0604030504040204" pitchFamily="34" charset="0"/>
              </a:rPr>
              <a:t>Contd</a:t>
            </a:r>
            <a:r>
              <a:rPr lang="en-US" sz="1800" b="1" dirty="0">
                <a:latin typeface="Tahoma" panose="020B0604030504040204" pitchFamily="34" charset="0"/>
                <a:ea typeface="Tahoma" panose="020B0604030504040204" pitchFamily="34" charset="0"/>
                <a:cs typeface="Tahoma" panose="020B0604030504040204" pitchFamily="34" charset="0"/>
              </a:rPr>
              <a:t>…)</a:t>
            </a:r>
          </a:p>
          <a:p>
            <a:pPr marL="0" indent="0" algn="just">
              <a:lnSpc>
                <a:spcPct val="120000"/>
              </a:lnSpc>
              <a:spcBef>
                <a:spcPts val="600"/>
              </a:spcBef>
              <a:spcAft>
                <a:spcPts val="600"/>
              </a:spcAft>
              <a:buNone/>
            </a:pPr>
            <a:endParaRPr lang="en-US" sz="1800" b="1" dirty="0">
              <a:latin typeface="Tahoma" panose="020B0604030504040204" pitchFamily="34" charset="0"/>
              <a:ea typeface="Tahoma" panose="020B0604030504040204" pitchFamily="34" charset="0"/>
              <a:cs typeface="Tahoma" panose="020B0604030504040204" pitchFamily="34" charset="0"/>
            </a:endParaRPr>
          </a:p>
          <a:p>
            <a:pPr marL="0" indent="0" algn="just">
              <a:lnSpc>
                <a:spcPct val="120000"/>
              </a:lnSpc>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Computation of Capital Gain u/s 67(10)</a:t>
            </a:r>
          </a:p>
          <a:p>
            <a:pPr marL="0" indent="0" algn="just">
              <a:lnSpc>
                <a:spcPct val="12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1800" dirty="0"/>
          </a:p>
        </p:txBody>
      </p:sp>
      <p:sp>
        <p:nvSpPr>
          <p:cNvPr id="4" name="Slide Number Placeholder 3">
            <a:extLst>
              <a:ext uri="{FF2B5EF4-FFF2-40B4-BE49-F238E27FC236}">
                <a16:creationId xmlns:a16="http://schemas.microsoft.com/office/drawing/2014/main" id="{96EEF13C-A437-8D08-67C7-46AC1657BE47}"/>
              </a:ext>
            </a:extLst>
          </p:cNvPr>
          <p:cNvSpPr>
            <a:spLocks noGrp="1"/>
          </p:cNvSpPr>
          <p:nvPr>
            <p:ph type="sldNum" sz="quarter" idx="12"/>
          </p:nvPr>
        </p:nvSpPr>
        <p:spPr/>
        <p:txBody>
          <a:bodyPr/>
          <a:lstStyle/>
          <a:p>
            <a:fld id="{D8DEDE2C-4B76-45A2-849B-157C573EDADC}" type="slidenum">
              <a:rPr lang="en-IN" smtClean="0"/>
              <a:t>45</a:t>
            </a:fld>
            <a:endParaRPr lang="en-IN"/>
          </a:p>
        </p:txBody>
      </p:sp>
      <p:graphicFrame>
        <p:nvGraphicFramePr>
          <p:cNvPr id="5" name="Table 4">
            <a:extLst>
              <a:ext uri="{FF2B5EF4-FFF2-40B4-BE49-F238E27FC236}">
                <a16:creationId xmlns:a16="http://schemas.microsoft.com/office/drawing/2014/main" id="{34B81F50-B59D-F6DE-2775-08175ABB094B}"/>
              </a:ext>
            </a:extLst>
          </p:cNvPr>
          <p:cNvGraphicFramePr>
            <a:graphicFrameLocks noGrp="1"/>
          </p:cNvGraphicFramePr>
          <p:nvPr>
            <p:extLst>
              <p:ext uri="{D42A27DB-BD31-4B8C-83A1-F6EECF244321}">
                <p14:modId xmlns:p14="http://schemas.microsoft.com/office/powerpoint/2010/main" val="223826713"/>
              </p:ext>
            </p:extLst>
          </p:nvPr>
        </p:nvGraphicFramePr>
        <p:xfrm>
          <a:off x="838201" y="2990917"/>
          <a:ext cx="9775370" cy="1512914"/>
        </p:xfrm>
        <a:graphic>
          <a:graphicData uri="http://schemas.openxmlformats.org/drawingml/2006/table">
            <a:tbl>
              <a:tblPr firstRow="1" bandRow="1">
                <a:tableStyleId>{5C22544A-7EE6-4342-B048-85BDC9FD1C3A}</a:tableStyleId>
              </a:tblPr>
              <a:tblGrid>
                <a:gridCol w="1971513">
                  <a:extLst>
                    <a:ext uri="{9D8B030D-6E8A-4147-A177-3AD203B41FA5}">
                      <a16:colId xmlns:a16="http://schemas.microsoft.com/office/drawing/2014/main" val="1245507715"/>
                    </a:ext>
                  </a:extLst>
                </a:gridCol>
                <a:gridCol w="2719614">
                  <a:extLst>
                    <a:ext uri="{9D8B030D-6E8A-4147-A177-3AD203B41FA5}">
                      <a16:colId xmlns:a16="http://schemas.microsoft.com/office/drawing/2014/main" val="3708889199"/>
                    </a:ext>
                  </a:extLst>
                </a:gridCol>
                <a:gridCol w="2105980">
                  <a:extLst>
                    <a:ext uri="{9D8B030D-6E8A-4147-A177-3AD203B41FA5}">
                      <a16:colId xmlns:a16="http://schemas.microsoft.com/office/drawing/2014/main" val="29252079"/>
                    </a:ext>
                  </a:extLst>
                </a:gridCol>
                <a:gridCol w="2978263">
                  <a:extLst>
                    <a:ext uri="{9D8B030D-6E8A-4147-A177-3AD203B41FA5}">
                      <a16:colId xmlns:a16="http://schemas.microsoft.com/office/drawing/2014/main" val="4032107980"/>
                    </a:ext>
                  </a:extLst>
                </a:gridCol>
              </a:tblGrid>
              <a:tr h="781394">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Outgoing Partner</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Money distributed to Partner A </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Increased</a:t>
                      </a:r>
                    </a:p>
                    <a:p>
                      <a:pPr algn="ctr"/>
                      <a:r>
                        <a:rPr lang="en-US" sz="1800" dirty="0">
                          <a:latin typeface="Tahoma" panose="020B0604030504040204" pitchFamily="34" charset="0"/>
                          <a:ea typeface="Tahoma" panose="020B0604030504040204" pitchFamily="34" charset="0"/>
                          <a:cs typeface="Tahoma" panose="020B0604030504040204" pitchFamily="34" charset="0"/>
                        </a:rPr>
                        <a:t>Capital</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Capital Gain chargeable u/s 67(10)</a:t>
                      </a:r>
                    </a:p>
                  </a:txBody>
                  <a:tcPr/>
                </a:tc>
                <a:extLst>
                  <a:ext uri="{0D108BD9-81ED-4DB2-BD59-A6C34878D82A}">
                    <a16:rowId xmlns:a16="http://schemas.microsoft.com/office/drawing/2014/main" val="605819825"/>
                  </a:ext>
                </a:extLst>
              </a:tr>
              <a:tr h="353375">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(1)</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(2)</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(3)</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(4) = (2) – (3)</a:t>
                      </a:r>
                    </a:p>
                  </a:txBody>
                  <a:tcPr/>
                </a:tc>
                <a:extLst>
                  <a:ext uri="{0D108BD9-81ED-4DB2-BD59-A6C34878D82A}">
                    <a16:rowId xmlns:a16="http://schemas.microsoft.com/office/drawing/2014/main" val="639442124"/>
                  </a:ext>
                </a:extLst>
              </a:tr>
              <a:tr h="307822">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A</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61 lakhs</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21.60 lakhs </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Rs. 39.40 lakhs</a:t>
                      </a:r>
                    </a:p>
                  </a:txBody>
                  <a:tcPr/>
                </a:tc>
                <a:extLst>
                  <a:ext uri="{0D108BD9-81ED-4DB2-BD59-A6C34878D82A}">
                    <a16:rowId xmlns:a16="http://schemas.microsoft.com/office/drawing/2014/main" val="1914663490"/>
                  </a:ext>
                </a:extLst>
              </a:tr>
            </a:tbl>
          </a:graphicData>
        </a:graphic>
      </p:graphicFrame>
    </p:spTree>
    <p:extLst>
      <p:ext uri="{BB962C8B-B14F-4D97-AF65-F5344CB8AC3E}">
        <p14:creationId xmlns:p14="http://schemas.microsoft.com/office/powerpoint/2010/main" val="30231279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32534-6883-2C8B-E3C5-BA92613594CC}"/>
              </a:ext>
            </a:extLst>
          </p:cNvPr>
          <p:cNvSpPr>
            <a:spLocks noGrp="1"/>
          </p:cNvSpPr>
          <p:nvPr>
            <p:ph type="title"/>
          </p:nvPr>
        </p:nvSpPr>
        <p:spPr>
          <a:xfrm>
            <a:off x="838200" y="401504"/>
            <a:ext cx="10515600" cy="476320"/>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70637779"/>
              </p:ext>
            </p:extLst>
          </p:nvPr>
        </p:nvGraphicFramePr>
        <p:xfrm>
          <a:off x="976884" y="3130941"/>
          <a:ext cx="10280904" cy="1954060"/>
        </p:xfrm>
        <a:graphic>
          <a:graphicData uri="http://schemas.openxmlformats.org/drawingml/2006/table">
            <a:tbl>
              <a:tblPr firstRow="1" bandRow="1">
                <a:tableStyleId>{5C22544A-7EE6-4342-B048-85BDC9FD1C3A}</a:tableStyleId>
              </a:tblPr>
              <a:tblGrid>
                <a:gridCol w="624767">
                  <a:extLst>
                    <a:ext uri="{9D8B030D-6E8A-4147-A177-3AD203B41FA5}">
                      <a16:colId xmlns:a16="http://schemas.microsoft.com/office/drawing/2014/main" val="20000"/>
                    </a:ext>
                  </a:extLst>
                </a:gridCol>
                <a:gridCol w="2333317">
                  <a:extLst>
                    <a:ext uri="{9D8B030D-6E8A-4147-A177-3AD203B41FA5}">
                      <a16:colId xmlns:a16="http://schemas.microsoft.com/office/drawing/2014/main" val="20001"/>
                    </a:ext>
                  </a:extLst>
                </a:gridCol>
                <a:gridCol w="2093976">
                  <a:extLst>
                    <a:ext uri="{9D8B030D-6E8A-4147-A177-3AD203B41FA5}">
                      <a16:colId xmlns:a16="http://schemas.microsoft.com/office/drawing/2014/main" val="20002"/>
                    </a:ext>
                  </a:extLst>
                </a:gridCol>
                <a:gridCol w="1810512">
                  <a:extLst>
                    <a:ext uri="{9D8B030D-6E8A-4147-A177-3AD203B41FA5}">
                      <a16:colId xmlns:a16="http://schemas.microsoft.com/office/drawing/2014/main" val="20003"/>
                    </a:ext>
                  </a:extLst>
                </a:gridCol>
                <a:gridCol w="3418332">
                  <a:extLst>
                    <a:ext uri="{9D8B030D-6E8A-4147-A177-3AD203B41FA5}">
                      <a16:colId xmlns:a16="http://schemas.microsoft.com/office/drawing/2014/main" val="20005"/>
                    </a:ext>
                  </a:extLst>
                </a:gridCol>
              </a:tblGrid>
              <a:tr h="822862">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Sl. No.</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Attributed Assets </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Ratio</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Type of gain</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Distributed amount</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0"/>
                  </a:ext>
                </a:extLst>
              </a:tr>
              <a:tr h="565599">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1</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Land I (LTCA)</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50% (60/120)</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LTCG</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39.40*1/2= 19.70 Lakhs</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1"/>
                  </a:ext>
                </a:extLst>
              </a:tr>
              <a:tr h="565599">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2.</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Land II (LTCA)</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50% (60/120)</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LTCG</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39.40*1/2= 19.70 Lakhs</a:t>
                      </a:r>
                      <a:endParaRPr lang="en-IN"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2"/>
                  </a:ext>
                </a:extLst>
              </a:tr>
            </a:tbl>
          </a:graphicData>
        </a:graphic>
      </p:graphicFrame>
      <p:sp>
        <p:nvSpPr>
          <p:cNvPr id="4" name="Slide Number Placeholder 3">
            <a:extLst>
              <a:ext uri="{FF2B5EF4-FFF2-40B4-BE49-F238E27FC236}">
                <a16:creationId xmlns:a16="http://schemas.microsoft.com/office/drawing/2014/main" id="{99DBD928-7DBE-7D0A-6E92-9046057252A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DEDE2C-4B76-45A2-849B-157C573EDADC}" type="slidenum">
              <a:rPr kumimoji="0" lang="en-IN" sz="1500" b="1" i="0" u="none" strike="noStrike" kern="1200" cap="none" spc="0" normalizeH="0" baseline="0" noProof="0" smtClean="0">
                <a:ln>
                  <a:noFill/>
                </a:ln>
                <a:solidFill>
                  <a:prstClr val="black">
                    <a:tint val="75000"/>
                  </a:prstClr>
                </a:solidFill>
                <a:effectLst/>
                <a:uLnTx/>
                <a:uFillTx/>
                <a:latin typeface="Tahoma" panose="020B060403050404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IN" sz="1500" b="1" i="0" u="none" strike="noStrike" kern="1200" cap="none" spc="0" normalizeH="0" baseline="0" noProof="0">
              <a:ln>
                <a:noFill/>
              </a:ln>
              <a:solidFill>
                <a:prstClr val="black">
                  <a:tint val="75000"/>
                </a:prstClr>
              </a:solidFill>
              <a:effectLst/>
              <a:uLnTx/>
              <a:uFillTx/>
              <a:latin typeface="Tahoma" panose="020B0604030504040204" pitchFamily="34" charset="0"/>
              <a:ea typeface="+mn-ea"/>
              <a:cs typeface="+mn-cs"/>
            </a:endParaRPr>
          </a:p>
        </p:txBody>
      </p:sp>
      <p:sp>
        <p:nvSpPr>
          <p:cNvPr id="6" name="Rectangle 5"/>
          <p:cNvSpPr/>
          <p:nvPr/>
        </p:nvSpPr>
        <p:spPr>
          <a:xfrm>
            <a:off x="955548" y="1144846"/>
            <a:ext cx="10584180" cy="2923877"/>
          </a:xfrm>
          <a:prstGeom prst="rect">
            <a:avLst/>
          </a:prstGeom>
        </p:spPr>
        <p:txBody>
          <a:bodyPr wrap="square">
            <a:spAutoFit/>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Solution to Example 2 (</a:t>
            </a:r>
            <a:r>
              <a:rPr kumimoji="0" lang="en-US" sz="18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Contd</a:t>
            </a:r>
            <a:r>
              <a:rPr kumimoji="0" lang="en-US" sz="1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Attributable gains as per rule 6(3) of Draft Income-tax Rules, 2026</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type of gains will depend on whether the remaining capital assets to which the gains have to be attributed are long-term or short-term. In this case, both Land I &amp; II are LTCA. Hence, the capital gains is long-term.  Since both lands have been revalued at Rs.70 lakhs, the increase in value is Rs.60  lakhs in both cases. </a:t>
            </a:r>
          </a:p>
          <a:p>
            <a:pPr marL="0" marR="0" lvl="0" indent="0" algn="just" defTabSz="914400" rtl="0" eaLnBrk="1" fontAlgn="auto" latinLnBrk="0" hangingPunct="1">
              <a:lnSpc>
                <a:spcPct val="100000"/>
              </a:lnSpc>
              <a:spcBef>
                <a:spcPts val="60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just" defTabSz="914400" rtl="0" eaLnBrk="1" fontAlgn="auto" latinLnBrk="0" hangingPunct="1">
              <a:lnSpc>
                <a:spcPct val="100000"/>
              </a:lnSpc>
              <a:spcBef>
                <a:spcPts val="60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 name="Rectangle 2">
            <a:extLst>
              <a:ext uri="{FF2B5EF4-FFF2-40B4-BE49-F238E27FC236}">
                <a16:creationId xmlns:a16="http://schemas.microsoft.com/office/drawing/2014/main" id="{0E47A25D-61E9-6275-3023-DB4A01CF8B9D}"/>
              </a:ext>
            </a:extLst>
          </p:cNvPr>
          <p:cNvSpPr/>
          <p:nvPr/>
        </p:nvSpPr>
        <p:spPr>
          <a:xfrm>
            <a:off x="934212" y="4918270"/>
            <a:ext cx="10584180" cy="800219"/>
          </a:xfrm>
          <a:prstGeom prst="rect">
            <a:avLst/>
          </a:prstGeom>
        </p:spPr>
        <p:txBody>
          <a:bodyPr wrap="square">
            <a:spAutoFit/>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just" defTabSz="914400" rtl="0" eaLnBrk="1" fontAlgn="auto" latinLnBrk="0" hangingPunct="1">
              <a:lnSpc>
                <a:spcPct val="100000"/>
              </a:lnSpc>
              <a:spcBef>
                <a:spcPts val="60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AC8BC1E3-CCB6-A484-7B9B-954BB8BF10ED}"/>
              </a:ext>
            </a:extLst>
          </p:cNvPr>
          <p:cNvSpPr txBox="1"/>
          <p:nvPr/>
        </p:nvSpPr>
        <p:spPr>
          <a:xfrm>
            <a:off x="934212" y="5085001"/>
            <a:ext cx="10280904" cy="1200329"/>
          </a:xfrm>
          <a:prstGeom prst="rect">
            <a:avLst/>
          </a:prstGeom>
          <a:noFill/>
        </p:spPr>
        <p:txBody>
          <a:bodyPr wrap="square">
            <a:spAutoFit/>
          </a:bodyPr>
          <a:lstStyle/>
          <a:p>
            <a:pPr algn="just"/>
            <a:r>
              <a:rPr lang="en-US" sz="1800" dirty="0">
                <a:latin typeface="Tahoma" panose="020B0604030504040204" pitchFamily="34" charset="0"/>
                <a:ea typeface="Tahoma" panose="020B0604030504040204" pitchFamily="34" charset="0"/>
                <a:cs typeface="Tahoma" panose="020B0604030504040204" pitchFamily="34" charset="0"/>
              </a:rPr>
              <a:t>When either of these lands gets sold, this amount attributed to them would be reduced from sales consideration under section 72(5).</a:t>
            </a:r>
          </a:p>
          <a:p>
            <a:pPr algn="just"/>
            <a:r>
              <a:rPr lang="en-US" sz="1800" b="1" dirty="0">
                <a:latin typeface="Tahoma" panose="020B0604030504040204" pitchFamily="34" charset="0"/>
                <a:ea typeface="Tahoma" panose="020B0604030504040204" pitchFamily="34" charset="0"/>
                <a:cs typeface="Tahoma" panose="020B0604030504040204" pitchFamily="34" charset="0"/>
              </a:rPr>
              <a:t>Note:</a:t>
            </a:r>
            <a:r>
              <a:rPr lang="en-US" sz="1800" dirty="0">
                <a:latin typeface="Tahoma" panose="020B0604030504040204" pitchFamily="34" charset="0"/>
                <a:ea typeface="Tahoma" panose="020B0604030504040204" pitchFamily="34" charset="0"/>
                <a:cs typeface="Tahoma" panose="020B0604030504040204" pitchFamily="34" charset="0"/>
              </a:rPr>
              <a:t> The final result in both example 1 and 2 is same due to the operation of section 8.</a:t>
            </a:r>
          </a:p>
          <a:p>
            <a:pPr algn="just"/>
            <a:endParaRPr lang="en-US"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243438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1778E-A915-7971-F102-93C57CD96FD0}"/>
              </a:ext>
            </a:extLst>
          </p:cNvPr>
          <p:cNvSpPr>
            <a:spLocks noGrp="1"/>
          </p:cNvSpPr>
          <p:nvPr>
            <p:ph type="title"/>
          </p:nvPr>
        </p:nvSpPr>
        <p:spPr>
          <a:xfrm>
            <a:off x="838200" y="692667"/>
            <a:ext cx="10515600" cy="682389"/>
          </a:xfrm>
        </p:spPr>
        <p:txBody>
          <a:bodyPr>
            <a:noAutofit/>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br>
              <a:rPr lang="en-US" sz="2400" b="1" i="0" dirty="0">
                <a:solidFill>
                  <a:schemeClr val="accent1">
                    <a:lumMod val="50000"/>
                  </a:schemeClr>
                </a:solidFill>
                <a:effectLst/>
                <a:latin typeface="Segoe UI" panose="020B0502040204020203" pitchFamily="34" charset="0"/>
                <a:cs typeface="Segoe UI" panose="020B0502040204020203" pitchFamily="34" charset="0"/>
              </a:rPr>
            </a:b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B59B7EB6-4873-ADAA-DE8E-52966552F262}"/>
              </a:ext>
            </a:extLst>
          </p:cNvPr>
          <p:cNvSpPr>
            <a:spLocks noGrp="1"/>
          </p:cNvSpPr>
          <p:nvPr>
            <p:ph idx="1"/>
          </p:nvPr>
        </p:nvSpPr>
        <p:spPr>
          <a:xfrm>
            <a:off x="838200" y="1856822"/>
            <a:ext cx="10515600" cy="3967316"/>
          </a:xfrm>
        </p:spPr>
        <p:txBody>
          <a:bodyPr>
            <a:noAutofit/>
          </a:bodyPr>
          <a:lstStyle/>
          <a:p>
            <a:pPr marL="0" indent="0">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Example 3 on application of sections 8 and  67(10)</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There are three partners X, Y and Z in a firm XYZ, having one third share each. </a:t>
            </a:r>
            <a:r>
              <a:rPr lang="en-US" sz="2000" b="1" dirty="0">
                <a:latin typeface="Tahoma" panose="020B0604030504040204" pitchFamily="34" charset="0"/>
                <a:ea typeface="Tahoma" panose="020B0604030504040204" pitchFamily="34" charset="0"/>
                <a:cs typeface="Tahoma" panose="020B0604030504040204" pitchFamily="34" charset="0"/>
              </a:rPr>
              <a:t>Each partner </a:t>
            </a:r>
            <a:r>
              <a:rPr lang="en-US" sz="2000" dirty="0">
                <a:latin typeface="Tahoma" panose="020B0604030504040204" pitchFamily="34" charset="0"/>
                <a:ea typeface="Tahoma" panose="020B0604030504040204" pitchFamily="34" charset="0"/>
                <a:cs typeface="Tahoma" panose="020B0604030504040204" pitchFamily="34" charset="0"/>
              </a:rPr>
              <a:t>has a capital balance of </a:t>
            </a:r>
            <a:r>
              <a:rPr lang="en-US" sz="2000" b="1" dirty="0">
                <a:latin typeface="Tahoma" panose="020B0604030504040204" pitchFamily="34" charset="0"/>
                <a:ea typeface="Tahoma" panose="020B0604030504040204" pitchFamily="34" charset="0"/>
                <a:cs typeface="Tahoma" panose="020B0604030504040204" pitchFamily="34" charset="0"/>
              </a:rPr>
              <a:t>Rs 100 lakh </a:t>
            </a:r>
            <a:r>
              <a:rPr lang="en-US" sz="2000" dirty="0">
                <a:latin typeface="Tahoma" panose="020B0604030504040204" pitchFamily="34" charset="0"/>
                <a:ea typeface="Tahoma" panose="020B0604030504040204" pitchFamily="34" charset="0"/>
                <a:cs typeface="Tahoma" panose="020B0604030504040204" pitchFamily="34" charset="0"/>
              </a:rPr>
              <a:t>in the firm. There is a piece of land L of  book value of Rs 30 lakh (which is also its cost). There is patent P of written down value of Rs 45 lakh . And there is cash of Rs 225 lakh. The land was acquired by the firm more than two years ago. The patent was acquired/developed/registered </a:t>
            </a:r>
            <a:r>
              <a:rPr lang="en-US" sz="2000" b="1" dirty="0">
                <a:latin typeface="Tahoma" panose="020B0604030504040204" pitchFamily="34" charset="0"/>
                <a:ea typeface="Tahoma" panose="020B0604030504040204" pitchFamily="34" charset="0"/>
                <a:cs typeface="Tahoma" panose="020B0604030504040204" pitchFamily="34" charset="0"/>
              </a:rPr>
              <a:t>one</a:t>
            </a:r>
            <a:r>
              <a:rPr lang="en-US" sz="2000" dirty="0">
                <a:latin typeface="Tahoma" panose="020B0604030504040204" pitchFamily="34" charset="0"/>
                <a:ea typeface="Tahoma" panose="020B0604030504040204" pitchFamily="34" charset="0"/>
                <a:cs typeface="Tahoma" panose="020B0604030504040204" pitchFamily="34" charset="0"/>
              </a:rPr>
              <a:t> year back.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Partner X wishes to </a:t>
            </a:r>
            <a:r>
              <a:rPr lang="en-US" sz="2000" b="1" dirty="0">
                <a:latin typeface="Tahoma" panose="020B0604030504040204" pitchFamily="34" charset="0"/>
                <a:ea typeface="Tahoma" panose="020B0604030504040204" pitchFamily="34" charset="0"/>
                <a:cs typeface="Tahoma" panose="020B0604030504040204" pitchFamily="34" charset="0"/>
              </a:rPr>
              <a:t>exit</a:t>
            </a:r>
            <a:r>
              <a:rPr lang="en-US" sz="2000" dirty="0">
                <a:latin typeface="Tahoma" panose="020B0604030504040204" pitchFamily="34" charset="0"/>
                <a:ea typeface="Tahoma" panose="020B0604030504040204" pitchFamily="34" charset="0"/>
                <a:cs typeface="Tahoma" panose="020B0604030504040204" pitchFamily="34" charset="0"/>
              </a:rPr>
              <a:t>. The firm </a:t>
            </a:r>
            <a:r>
              <a:rPr lang="en-US" sz="2000" b="1" dirty="0">
                <a:latin typeface="Tahoma" panose="020B0604030504040204" pitchFamily="34" charset="0"/>
                <a:ea typeface="Tahoma" panose="020B0604030504040204" pitchFamily="34" charset="0"/>
                <a:cs typeface="Tahoma" panose="020B0604030504040204" pitchFamily="34" charset="0"/>
              </a:rPr>
              <a:t>revalues</a:t>
            </a:r>
            <a:r>
              <a:rPr lang="en-US" sz="2000" dirty="0">
                <a:latin typeface="Tahoma" panose="020B0604030504040204" pitchFamily="34" charset="0"/>
                <a:ea typeface="Tahoma" panose="020B0604030504040204" pitchFamily="34" charset="0"/>
                <a:cs typeface="Tahoma" panose="020B0604030504040204" pitchFamily="34" charset="0"/>
              </a:rPr>
              <a:t> its land and patent based on valuation report from a registered valuer and as per that valuation report, FMV of land L is Rs 45 lakh and fair market value of patent P is Rs. 60 lakh. As per the valuation report, there is also self-generated asset of Rs 30 lakh. On the exit of partner X, the firm decides to give him Rs 75 lakh in money and land L to settle his capital balance.</a:t>
            </a:r>
          </a:p>
          <a:p>
            <a:pPr marL="0" indent="0" algn="just">
              <a:spcBef>
                <a:spcPts val="600"/>
              </a:spcBef>
              <a:spcAft>
                <a:spcPts val="600"/>
              </a:spcAft>
              <a:buNone/>
            </a:pPr>
            <a:br>
              <a:rPr lang="en-US" sz="2000" b="1" dirty="0">
                <a:solidFill>
                  <a:srgbClr val="FF0000"/>
                </a:solidFill>
                <a:latin typeface="Segoe UI" panose="020B0502040204020203" pitchFamily="34" charset="0"/>
                <a:cs typeface="Segoe UI" panose="020B0502040204020203" pitchFamily="34" charset="0"/>
              </a:rPr>
            </a:br>
            <a:endParaRPr lang="en-US" sz="2000" dirty="0"/>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7C889A57-878E-0B14-20EA-14D4BF1D27CB}"/>
              </a:ext>
            </a:extLst>
          </p:cNvPr>
          <p:cNvSpPr>
            <a:spLocks noGrp="1"/>
          </p:cNvSpPr>
          <p:nvPr>
            <p:ph type="sldNum" sz="quarter" idx="12"/>
          </p:nvPr>
        </p:nvSpPr>
        <p:spPr/>
        <p:txBody>
          <a:bodyPr/>
          <a:lstStyle/>
          <a:p>
            <a:fld id="{D8DEDE2C-4B76-45A2-849B-157C573EDADC}" type="slidenum">
              <a:rPr lang="en-IN" smtClean="0"/>
              <a:t>47</a:t>
            </a:fld>
            <a:endParaRPr lang="en-IN"/>
          </a:p>
        </p:txBody>
      </p:sp>
    </p:spTree>
    <p:extLst>
      <p:ext uri="{BB962C8B-B14F-4D97-AF65-F5344CB8AC3E}">
        <p14:creationId xmlns:p14="http://schemas.microsoft.com/office/powerpoint/2010/main" val="30650032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4944F-EE09-FDFA-076E-C73A980402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7E0F49-BC2C-54F6-C058-BE26FDEE04A7}"/>
              </a:ext>
            </a:extLst>
          </p:cNvPr>
          <p:cNvSpPr>
            <a:spLocks noGrp="1"/>
          </p:cNvSpPr>
          <p:nvPr>
            <p:ph type="title"/>
          </p:nvPr>
        </p:nvSpPr>
        <p:spPr>
          <a:xfrm>
            <a:off x="444621" y="691365"/>
            <a:ext cx="11122926" cy="762000"/>
          </a:xfrm>
        </p:spPr>
        <p:txBody>
          <a:bodyPr>
            <a:noAutofit/>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br>
              <a:rPr lang="en-US" sz="2400" b="1" i="0" dirty="0">
                <a:solidFill>
                  <a:schemeClr val="accent1">
                    <a:lumMod val="50000"/>
                  </a:schemeClr>
                </a:solidFill>
                <a:effectLst/>
                <a:latin typeface="Segoe UI" panose="020B0502040204020203" pitchFamily="34" charset="0"/>
                <a:cs typeface="Segoe UI" panose="020B0502040204020203" pitchFamily="34" charset="0"/>
              </a:rPr>
            </a:b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15CE1F47-98F0-2B86-3F0B-428E6437B3E9}"/>
              </a:ext>
            </a:extLst>
          </p:cNvPr>
          <p:cNvSpPr>
            <a:spLocks noGrp="1"/>
          </p:cNvSpPr>
          <p:nvPr>
            <p:ph idx="1"/>
          </p:nvPr>
        </p:nvSpPr>
        <p:spPr>
          <a:xfrm>
            <a:off x="838200" y="1725561"/>
            <a:ext cx="10515600" cy="3628104"/>
          </a:xfrm>
        </p:spPr>
        <p:txBody>
          <a:bodyPr>
            <a:no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Solution to Example 3</a:t>
            </a:r>
          </a:p>
          <a:p>
            <a:pPr marL="0" indent="0" algn="just">
              <a:spcBef>
                <a:spcPts val="600"/>
              </a:spcBef>
              <a:spcAft>
                <a:spcPts val="600"/>
              </a:spcAft>
              <a:buNone/>
            </a:pPr>
            <a:endParaRPr lang="en-US" sz="2000" b="1" dirty="0">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87F7630E-31C1-06D4-7295-2CAD065ADE29}"/>
              </a:ext>
            </a:extLst>
          </p:cNvPr>
          <p:cNvSpPr txBox="1"/>
          <p:nvPr/>
        </p:nvSpPr>
        <p:spPr>
          <a:xfrm>
            <a:off x="838200" y="1181169"/>
            <a:ext cx="10335768" cy="646331"/>
          </a:xfrm>
          <a:prstGeom prst="rect">
            <a:avLst/>
          </a:prstGeom>
          <a:noFill/>
        </p:spPr>
        <p:txBody>
          <a:bodyPr wrap="square">
            <a:spAutoFit/>
          </a:bodyPr>
          <a:lstStyle/>
          <a:p>
            <a:br>
              <a:rPr lang="en-US" sz="1800" b="1" dirty="0">
                <a:solidFill>
                  <a:srgbClr val="FF0000"/>
                </a:solidFill>
                <a:latin typeface="Segoe UI" panose="020B0502040204020203" pitchFamily="34" charset="0"/>
                <a:cs typeface="Segoe UI" panose="020B0502040204020203" pitchFamily="34" charset="0"/>
              </a:rPr>
            </a:br>
            <a:endParaRPr lang="en-US" sz="1800" dirty="0"/>
          </a:p>
        </p:txBody>
      </p:sp>
      <p:sp>
        <p:nvSpPr>
          <p:cNvPr id="4" name="Slide Number Placeholder 3">
            <a:extLst>
              <a:ext uri="{FF2B5EF4-FFF2-40B4-BE49-F238E27FC236}">
                <a16:creationId xmlns:a16="http://schemas.microsoft.com/office/drawing/2014/main" id="{3C3B07BE-5386-F274-E11A-2FA3DAC3B9B3}"/>
              </a:ext>
            </a:extLst>
          </p:cNvPr>
          <p:cNvSpPr>
            <a:spLocks noGrp="1"/>
          </p:cNvSpPr>
          <p:nvPr>
            <p:ph type="sldNum" sz="quarter" idx="12"/>
          </p:nvPr>
        </p:nvSpPr>
        <p:spPr/>
        <p:txBody>
          <a:bodyPr/>
          <a:lstStyle/>
          <a:p>
            <a:fld id="{D8DEDE2C-4B76-45A2-849B-157C573EDADC}" type="slidenum">
              <a:rPr lang="en-IN" smtClean="0"/>
              <a:t>48</a:t>
            </a:fld>
            <a:endParaRPr lang="en-IN"/>
          </a:p>
        </p:txBody>
      </p:sp>
      <p:graphicFrame>
        <p:nvGraphicFramePr>
          <p:cNvPr id="5" name="Table 4">
            <a:extLst>
              <a:ext uri="{FF2B5EF4-FFF2-40B4-BE49-F238E27FC236}">
                <a16:creationId xmlns:a16="http://schemas.microsoft.com/office/drawing/2014/main" id="{8069755B-3F81-9144-8C03-E1C811857EB2}"/>
              </a:ext>
            </a:extLst>
          </p:cNvPr>
          <p:cNvGraphicFramePr>
            <a:graphicFrameLocks noGrp="1"/>
          </p:cNvGraphicFramePr>
          <p:nvPr>
            <p:extLst>
              <p:ext uri="{D42A27DB-BD31-4B8C-83A1-F6EECF244321}">
                <p14:modId xmlns:p14="http://schemas.microsoft.com/office/powerpoint/2010/main" val="3696404018"/>
              </p:ext>
            </p:extLst>
          </p:nvPr>
        </p:nvGraphicFramePr>
        <p:xfrm>
          <a:off x="1587090" y="2487537"/>
          <a:ext cx="9298624" cy="3205480"/>
        </p:xfrm>
        <a:graphic>
          <a:graphicData uri="http://schemas.openxmlformats.org/drawingml/2006/table">
            <a:tbl>
              <a:tblPr firstRow="1" bandRow="1">
                <a:tableStyleId>{5C22544A-7EE6-4342-B048-85BDC9FD1C3A}</a:tableStyleId>
              </a:tblPr>
              <a:tblGrid>
                <a:gridCol w="742453">
                  <a:extLst>
                    <a:ext uri="{9D8B030D-6E8A-4147-A177-3AD203B41FA5}">
                      <a16:colId xmlns:a16="http://schemas.microsoft.com/office/drawing/2014/main" val="1526399968"/>
                    </a:ext>
                  </a:extLst>
                </a:gridCol>
                <a:gridCol w="1772531">
                  <a:extLst>
                    <a:ext uri="{9D8B030D-6E8A-4147-A177-3AD203B41FA5}">
                      <a16:colId xmlns:a16="http://schemas.microsoft.com/office/drawing/2014/main" val="1859013348"/>
                    </a:ext>
                  </a:extLst>
                </a:gridCol>
                <a:gridCol w="2168097">
                  <a:extLst>
                    <a:ext uri="{9D8B030D-6E8A-4147-A177-3AD203B41FA5}">
                      <a16:colId xmlns:a16="http://schemas.microsoft.com/office/drawing/2014/main" val="3795130848"/>
                    </a:ext>
                  </a:extLst>
                </a:gridCol>
                <a:gridCol w="2024545">
                  <a:extLst>
                    <a:ext uri="{9D8B030D-6E8A-4147-A177-3AD203B41FA5}">
                      <a16:colId xmlns:a16="http://schemas.microsoft.com/office/drawing/2014/main" val="3921983828"/>
                    </a:ext>
                  </a:extLst>
                </a:gridCol>
                <a:gridCol w="2590998">
                  <a:extLst>
                    <a:ext uri="{9D8B030D-6E8A-4147-A177-3AD203B41FA5}">
                      <a16:colId xmlns:a16="http://schemas.microsoft.com/office/drawing/2014/main" val="3195734964"/>
                    </a:ext>
                  </a:extLst>
                </a:gridCol>
              </a:tblGrid>
              <a:tr h="370840">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Sl. </a:t>
                      </a:r>
                    </a:p>
                    <a:p>
                      <a:pPr algn="ctr"/>
                      <a:r>
                        <a:rPr lang="en-US" dirty="0">
                          <a:latin typeface="Tahoma" panose="020B0604030504040204" pitchFamily="34" charset="0"/>
                          <a:ea typeface="Tahoma" panose="020B0604030504040204" pitchFamily="34" charset="0"/>
                          <a:cs typeface="Tahoma" panose="020B0604030504040204" pitchFamily="34" charset="0"/>
                        </a:rPr>
                        <a:t>No.</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Type of Asset</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Type of Capital Asset</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Book Value / WDV of Assets</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Fair Market Value of Assets</a:t>
                      </a:r>
                    </a:p>
                  </a:txBody>
                  <a:tcPr/>
                </a:tc>
                <a:extLst>
                  <a:ext uri="{0D108BD9-81ED-4DB2-BD59-A6C34878D82A}">
                    <a16:rowId xmlns:a16="http://schemas.microsoft.com/office/drawing/2014/main" val="2689077749"/>
                  </a:ext>
                </a:extLst>
              </a:tr>
              <a:tr h="370840">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1.</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Land L </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LTCA, since held for more than 2 years</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Rs. 30 Lakhs</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Rs. 45 Lakhs </a:t>
                      </a:r>
                    </a:p>
                  </a:txBody>
                  <a:tcPr/>
                </a:tc>
                <a:extLst>
                  <a:ext uri="{0D108BD9-81ED-4DB2-BD59-A6C34878D82A}">
                    <a16:rowId xmlns:a16="http://schemas.microsoft.com/office/drawing/2014/main" val="193233664"/>
                  </a:ext>
                </a:extLst>
              </a:tr>
              <a:tr h="370840">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2.</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Patent</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STCA, since it is a depreciable asset</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Rs. 45 Lakhs</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Rs. 60 Lakhs</a:t>
                      </a:r>
                    </a:p>
                  </a:txBody>
                  <a:tcPr/>
                </a:tc>
                <a:extLst>
                  <a:ext uri="{0D108BD9-81ED-4DB2-BD59-A6C34878D82A}">
                    <a16:rowId xmlns:a16="http://schemas.microsoft.com/office/drawing/2014/main" val="1606201627"/>
                  </a:ext>
                </a:extLst>
              </a:tr>
              <a:tr h="370840">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3.</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Self Generated Asset</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STCA</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Rs. 30 Lakhs</a:t>
                      </a:r>
                    </a:p>
                  </a:txBody>
                  <a:tcPr/>
                </a:tc>
                <a:extLst>
                  <a:ext uri="{0D108BD9-81ED-4DB2-BD59-A6C34878D82A}">
                    <a16:rowId xmlns:a16="http://schemas.microsoft.com/office/drawing/2014/main" val="2706127549"/>
                  </a:ext>
                </a:extLst>
              </a:tr>
              <a:tr h="370840">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4</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Cash</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a:t>
                      </a: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Rs. 225 Lakhs</a:t>
                      </a:r>
                    </a:p>
                  </a:txBody>
                  <a:tcPr/>
                </a:tc>
                <a:tc>
                  <a:txBody>
                    <a:bodyPr/>
                    <a:lstStyle/>
                    <a:p>
                      <a:endParaRPr lang="en-US"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562250881"/>
                  </a:ext>
                </a:extLst>
              </a:tr>
            </a:tbl>
          </a:graphicData>
        </a:graphic>
      </p:graphicFrame>
    </p:spTree>
    <p:extLst>
      <p:ext uri="{BB962C8B-B14F-4D97-AF65-F5344CB8AC3E}">
        <p14:creationId xmlns:p14="http://schemas.microsoft.com/office/powerpoint/2010/main" val="2184673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B8ECF-414F-0884-9472-256D0288E1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0FC9D8-A4A4-D7D4-AC9E-015E26A414FE}"/>
              </a:ext>
            </a:extLst>
          </p:cNvPr>
          <p:cNvSpPr>
            <a:spLocks noGrp="1"/>
          </p:cNvSpPr>
          <p:nvPr>
            <p:ph type="title"/>
          </p:nvPr>
        </p:nvSpPr>
        <p:spPr>
          <a:xfrm>
            <a:off x="829056" y="671462"/>
            <a:ext cx="10515600" cy="603866"/>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8D7362F9-EEE4-9B30-707A-CE8769D41369}"/>
              </a:ext>
            </a:extLst>
          </p:cNvPr>
          <p:cNvSpPr>
            <a:spLocks noGrp="1"/>
          </p:cNvSpPr>
          <p:nvPr>
            <p:ph idx="1"/>
          </p:nvPr>
        </p:nvSpPr>
        <p:spPr>
          <a:xfrm>
            <a:off x="838200" y="1799302"/>
            <a:ext cx="10515600" cy="4085303"/>
          </a:xfrm>
        </p:spPr>
        <p:txBody>
          <a:bodyPr>
            <a:norm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Solution to Example 3:</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Computation of Capital Gain u/s 8</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E3097815-0E91-433A-45F5-28839BCD1C6F}"/>
              </a:ext>
            </a:extLst>
          </p:cNvPr>
          <p:cNvSpPr>
            <a:spLocks noGrp="1"/>
          </p:cNvSpPr>
          <p:nvPr>
            <p:ph type="sldNum" sz="quarter" idx="12"/>
          </p:nvPr>
        </p:nvSpPr>
        <p:spPr/>
        <p:txBody>
          <a:bodyPr/>
          <a:lstStyle/>
          <a:p>
            <a:fld id="{D8DEDE2C-4B76-45A2-849B-157C573EDADC}" type="slidenum">
              <a:rPr lang="en-IN" smtClean="0"/>
              <a:t>49</a:t>
            </a:fld>
            <a:endParaRPr lang="en-IN"/>
          </a:p>
        </p:txBody>
      </p:sp>
      <p:graphicFrame>
        <p:nvGraphicFramePr>
          <p:cNvPr id="5" name="Table 4">
            <a:extLst>
              <a:ext uri="{FF2B5EF4-FFF2-40B4-BE49-F238E27FC236}">
                <a16:creationId xmlns:a16="http://schemas.microsoft.com/office/drawing/2014/main" id="{E18FF0AA-0F6A-3A36-5898-94315228E91F}"/>
              </a:ext>
            </a:extLst>
          </p:cNvPr>
          <p:cNvGraphicFramePr>
            <a:graphicFrameLocks noGrp="1"/>
          </p:cNvGraphicFramePr>
          <p:nvPr>
            <p:extLst>
              <p:ext uri="{D42A27DB-BD31-4B8C-83A1-F6EECF244321}">
                <p14:modId xmlns:p14="http://schemas.microsoft.com/office/powerpoint/2010/main" val="432743690"/>
              </p:ext>
            </p:extLst>
          </p:nvPr>
        </p:nvGraphicFramePr>
        <p:xfrm>
          <a:off x="838200" y="2761805"/>
          <a:ext cx="10350913" cy="2407920"/>
        </p:xfrm>
        <a:graphic>
          <a:graphicData uri="http://schemas.openxmlformats.org/drawingml/2006/table">
            <a:tbl>
              <a:tblPr firstRow="1" bandRow="1">
                <a:tableStyleId>{5C22544A-7EE6-4342-B048-85BDC9FD1C3A}</a:tableStyleId>
              </a:tblPr>
              <a:tblGrid>
                <a:gridCol w="1666571">
                  <a:extLst>
                    <a:ext uri="{9D8B030D-6E8A-4147-A177-3AD203B41FA5}">
                      <a16:colId xmlns:a16="http://schemas.microsoft.com/office/drawing/2014/main" val="2589300849"/>
                    </a:ext>
                  </a:extLst>
                </a:gridCol>
                <a:gridCol w="1474839">
                  <a:extLst>
                    <a:ext uri="{9D8B030D-6E8A-4147-A177-3AD203B41FA5}">
                      <a16:colId xmlns:a16="http://schemas.microsoft.com/office/drawing/2014/main" val="222521524"/>
                    </a:ext>
                  </a:extLst>
                </a:gridCol>
                <a:gridCol w="1453909">
                  <a:extLst>
                    <a:ext uri="{9D8B030D-6E8A-4147-A177-3AD203B41FA5}">
                      <a16:colId xmlns:a16="http://schemas.microsoft.com/office/drawing/2014/main" val="2565603718"/>
                    </a:ext>
                  </a:extLst>
                </a:gridCol>
                <a:gridCol w="1618284">
                  <a:extLst>
                    <a:ext uri="{9D8B030D-6E8A-4147-A177-3AD203B41FA5}">
                      <a16:colId xmlns:a16="http://schemas.microsoft.com/office/drawing/2014/main" val="625412778"/>
                    </a:ext>
                  </a:extLst>
                </a:gridCol>
                <a:gridCol w="2433534">
                  <a:extLst>
                    <a:ext uri="{9D8B030D-6E8A-4147-A177-3AD203B41FA5}">
                      <a16:colId xmlns:a16="http://schemas.microsoft.com/office/drawing/2014/main" val="2952148412"/>
                    </a:ext>
                  </a:extLst>
                </a:gridCol>
                <a:gridCol w="1703776">
                  <a:extLst>
                    <a:ext uri="{9D8B030D-6E8A-4147-A177-3AD203B41FA5}">
                      <a16:colId xmlns:a16="http://schemas.microsoft.com/office/drawing/2014/main" val="3192691392"/>
                    </a:ext>
                  </a:extLst>
                </a:gridCol>
              </a:tblGrid>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Transfer Asset to  Partner “X”</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Fair Market Value of Assets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Cost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Capital Gain u/s 8</a:t>
                      </a:r>
                    </a:p>
                  </a:txBody>
                  <a:tcPr/>
                </a:tc>
                <a:tc>
                  <a:txBody>
                    <a:bodyPr/>
                    <a:lstStyle/>
                    <a:p>
                      <a:pPr algn="ct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rPr>
                        <a:t>Capital Gain </a:t>
                      </a: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Tax 13%( 12.5%</a:t>
                      </a: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rPr>
                        <a:t> Plus 4% </a:t>
                      </a:r>
                      <a:r>
                        <a:rPr lang="en-US" sz="2000" b="1" kern="1200" dirty="0" err="1">
                          <a:solidFill>
                            <a:schemeClr val="lt1"/>
                          </a:solidFill>
                          <a:latin typeface="Tahoma" panose="020B0604030504040204" pitchFamily="34" charset="0"/>
                          <a:ea typeface="Tahoma" panose="020B0604030504040204" pitchFamily="34" charset="0"/>
                          <a:cs typeface="Tahoma" panose="020B0604030504040204" pitchFamily="34" charset="0"/>
                        </a:rPr>
                        <a:t>Cess</a:t>
                      </a:r>
                      <a:r>
                        <a:rPr lang="en-US" sz="2000" b="1" kern="1200" dirty="0">
                          <a:solidFill>
                            <a:schemeClr val="lt1"/>
                          </a:solidFill>
                          <a:latin typeface="Tahoma" panose="020B0604030504040204" pitchFamily="34" charset="0"/>
                          <a:ea typeface="Tahoma" panose="020B0604030504040204" pitchFamily="34" charset="0"/>
                          <a:cs typeface="Tahoma" panose="020B0604030504040204" pitchFamily="34" charset="0"/>
                        </a:rPr>
                        <a: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Net Book Profit After Tax</a:t>
                      </a:r>
                    </a:p>
                  </a:txBody>
                  <a:tcPr/>
                </a:tc>
                <a:extLst>
                  <a:ext uri="{0D108BD9-81ED-4DB2-BD59-A6C34878D82A}">
                    <a16:rowId xmlns:a16="http://schemas.microsoft.com/office/drawing/2014/main" val="1373216894"/>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 = B - C</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E = 13% x D</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 = D -E</a:t>
                      </a:r>
                    </a:p>
                  </a:txBody>
                  <a:tcPr/>
                </a:tc>
                <a:extLst>
                  <a:ext uri="{0D108BD9-81ED-4DB2-BD59-A6C34878D82A}">
                    <a16:rowId xmlns:a16="http://schemas.microsoft.com/office/drawing/2014/main" val="592737571"/>
                  </a:ext>
                </a:extLst>
              </a:tr>
              <a:tr h="370840">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Land L</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45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30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15 Lakhs </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1.95 Lakhs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Rs. 13.05 Lakhs</a:t>
                      </a:r>
                    </a:p>
                  </a:txBody>
                  <a:tcPr/>
                </a:tc>
                <a:extLst>
                  <a:ext uri="{0D108BD9-81ED-4DB2-BD59-A6C34878D82A}">
                    <a16:rowId xmlns:a16="http://schemas.microsoft.com/office/drawing/2014/main" val="2583834048"/>
                  </a:ext>
                </a:extLst>
              </a:tr>
            </a:tbl>
          </a:graphicData>
        </a:graphic>
      </p:graphicFrame>
    </p:spTree>
    <p:extLst>
      <p:ext uri="{BB962C8B-B14F-4D97-AF65-F5344CB8AC3E}">
        <p14:creationId xmlns:p14="http://schemas.microsoft.com/office/powerpoint/2010/main" val="3763487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88E2E-19FC-D294-32C6-20ED4C889587}"/>
              </a:ext>
            </a:extLst>
          </p:cNvPr>
          <p:cNvSpPr>
            <a:spLocks noGrp="1"/>
          </p:cNvSpPr>
          <p:nvPr>
            <p:ph type="title"/>
          </p:nvPr>
        </p:nvSpPr>
        <p:spPr>
          <a:xfrm>
            <a:off x="963486" y="37607"/>
            <a:ext cx="10515600" cy="731498"/>
          </a:xfrm>
        </p:spPr>
        <p:txBody>
          <a:bodyPr>
            <a:normAutofit/>
          </a:bodyPr>
          <a:lstStyle/>
          <a:p>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Relevant section of Income tax Act 2025 </a:t>
            </a:r>
            <a:r>
              <a:rPr lang="en-US" sz="2400" b="1" i="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vis-à-vis</a:t>
            </a:r>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 Income-tax Act 1961</a:t>
            </a:r>
            <a:endParaRPr lang="en-US" sz="2400"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endParaRPr>
          </a:p>
        </p:txBody>
      </p:sp>
      <p:graphicFrame>
        <p:nvGraphicFramePr>
          <p:cNvPr id="4" name="Content Placeholder 3">
            <a:extLst>
              <a:ext uri="{FF2B5EF4-FFF2-40B4-BE49-F238E27FC236}">
                <a16:creationId xmlns:a16="http://schemas.microsoft.com/office/drawing/2014/main" id="{872FF23C-F095-8FE2-0A12-E4ACE930B835}"/>
              </a:ext>
            </a:extLst>
          </p:cNvPr>
          <p:cNvGraphicFramePr>
            <a:graphicFrameLocks noGrp="1"/>
          </p:cNvGraphicFramePr>
          <p:nvPr>
            <p:ph idx="1"/>
            <p:extLst>
              <p:ext uri="{D42A27DB-BD31-4B8C-83A1-F6EECF244321}">
                <p14:modId xmlns:p14="http://schemas.microsoft.com/office/powerpoint/2010/main" val="356621859"/>
              </p:ext>
            </p:extLst>
          </p:nvPr>
        </p:nvGraphicFramePr>
        <p:xfrm>
          <a:off x="838200" y="769105"/>
          <a:ext cx="10680510" cy="4577590"/>
        </p:xfrm>
        <a:graphic>
          <a:graphicData uri="http://schemas.openxmlformats.org/drawingml/2006/table">
            <a:tbl>
              <a:tblPr firstRow="1" bandRow="1">
                <a:tableStyleId>{5C22544A-7EE6-4342-B048-85BDC9FD1C3A}</a:tableStyleId>
              </a:tblPr>
              <a:tblGrid>
                <a:gridCol w="1328928">
                  <a:extLst>
                    <a:ext uri="{9D8B030D-6E8A-4147-A177-3AD203B41FA5}">
                      <a16:colId xmlns:a16="http://schemas.microsoft.com/office/drawing/2014/main" val="3131998139"/>
                    </a:ext>
                  </a:extLst>
                </a:gridCol>
                <a:gridCol w="1344168">
                  <a:extLst>
                    <a:ext uri="{9D8B030D-6E8A-4147-A177-3AD203B41FA5}">
                      <a16:colId xmlns:a16="http://schemas.microsoft.com/office/drawing/2014/main" val="3253917756"/>
                    </a:ext>
                  </a:extLst>
                </a:gridCol>
                <a:gridCol w="6281633">
                  <a:extLst>
                    <a:ext uri="{9D8B030D-6E8A-4147-A177-3AD203B41FA5}">
                      <a16:colId xmlns:a16="http://schemas.microsoft.com/office/drawing/2014/main" val="4058932839"/>
                    </a:ext>
                  </a:extLst>
                </a:gridCol>
                <a:gridCol w="1725781">
                  <a:extLst>
                    <a:ext uri="{9D8B030D-6E8A-4147-A177-3AD203B41FA5}">
                      <a16:colId xmlns:a16="http://schemas.microsoft.com/office/drawing/2014/main" val="1201951050"/>
                    </a:ext>
                  </a:extLst>
                </a:gridCol>
              </a:tblGrid>
              <a:tr h="680633">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Section in the      Income-tax Act</a:t>
                      </a: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Provision</a:t>
                      </a:r>
                    </a:p>
                    <a:p>
                      <a:pPr algn="ct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Difference</a:t>
                      </a:r>
                    </a:p>
                  </a:txBody>
                  <a:tcPr/>
                </a:tc>
                <a:extLst>
                  <a:ext uri="{0D108BD9-81ED-4DB2-BD59-A6C34878D82A}">
                    <a16:rowId xmlns:a16="http://schemas.microsoft.com/office/drawing/2014/main" val="3145201528"/>
                  </a:ext>
                </a:extLst>
              </a:tr>
              <a:tr h="554230">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1961</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2025</a:t>
                      </a:r>
                    </a:p>
                  </a:txBody>
                  <a:tcPr/>
                </a:tc>
                <a:tc>
                  <a:txBody>
                    <a:bodyPr/>
                    <a:lstStyle/>
                    <a:p>
                      <a:pPr algn="just"/>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527437012"/>
                  </a:ext>
                </a:extLst>
              </a:tr>
              <a:tr h="70893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78(1)</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119(1)</a:t>
                      </a:r>
                    </a:p>
                  </a:txBody>
                  <a:tcPr/>
                </a:tc>
                <a:tc>
                  <a:txBody>
                    <a:bodyPr/>
                    <a:lstStyle/>
                    <a:p>
                      <a:pPr algn="just"/>
                      <a:r>
                        <a:rPr lang="en-US" sz="2000" spc="-10" baseline="0" dirty="0">
                          <a:latin typeface="Tahoma" panose="020B0604030504040204" pitchFamily="34" charset="0"/>
                          <a:ea typeface="Tahoma" panose="020B0604030504040204" pitchFamily="34" charset="0"/>
                          <a:cs typeface="Tahoma" panose="020B0604030504040204" pitchFamily="34" charset="0"/>
                        </a:rPr>
                        <a:t>Carry forward and set off of losses proportionate to share of retired or deceased partner not permissible in case of </a:t>
                      </a:r>
                      <a:r>
                        <a:rPr lang="en-US" sz="2000" b="1" spc="-10" baseline="0" dirty="0">
                          <a:latin typeface="Tahoma" panose="020B0604030504040204" pitchFamily="34" charset="0"/>
                          <a:ea typeface="Tahoma" panose="020B0604030504040204" pitchFamily="34" charset="0"/>
                          <a:cs typeface="Tahoma" panose="020B0604030504040204" pitchFamily="34" charset="0"/>
                        </a:rPr>
                        <a:t>change in constitution of firm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732957159"/>
                  </a:ext>
                </a:extLst>
              </a:tr>
              <a:tr h="615811">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47(xiii)</a:t>
                      </a:r>
                    </a:p>
                  </a:txBody>
                  <a:tcPr/>
                </a:tc>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70(1)(</a:t>
                      </a:r>
                      <a:r>
                        <a:rPr lang="en-US" sz="2000" b="0" dirty="0" err="1">
                          <a:solidFill>
                            <a:schemeClr val="tx1"/>
                          </a:solidFill>
                          <a:latin typeface="Tahoma" panose="020B0604030504040204" pitchFamily="34" charset="0"/>
                          <a:ea typeface="Tahoma" panose="020B0604030504040204" pitchFamily="34" charset="0"/>
                          <a:cs typeface="Tahoma" panose="020B0604030504040204" pitchFamily="34" charset="0"/>
                        </a:rPr>
                        <a:t>zd</a:t>
                      </a: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a:t>
                      </a:r>
                    </a:p>
                  </a:txBody>
                  <a:tcPr/>
                </a:tc>
                <a:tc>
                  <a:txBody>
                    <a:bodyPr/>
                    <a:lstStyle/>
                    <a:p>
                      <a:pPr algn="just"/>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Transfer of a capital asset/intangible asset by a firm to a company on account of </a:t>
                      </a:r>
                      <a:r>
                        <a:rPr lang="en-US" sz="2000" b="1" dirty="0">
                          <a:solidFill>
                            <a:schemeClr val="tx1"/>
                          </a:solidFill>
                          <a:latin typeface="Tahoma" panose="020B0604030504040204" pitchFamily="34" charset="0"/>
                          <a:ea typeface="Tahoma" panose="020B0604030504040204" pitchFamily="34" charset="0"/>
                          <a:cs typeface="Tahoma" panose="020B0604030504040204" pitchFamily="34" charset="0"/>
                        </a:rPr>
                        <a:t>succession of a firm by a company </a:t>
                      </a:r>
                      <a:r>
                        <a:rPr lang="en-US" sz="2000" b="1" u="sng" dirty="0">
                          <a:solidFill>
                            <a:schemeClr val="tx1"/>
                          </a:solidFill>
                          <a:latin typeface="Tahoma" panose="020B0604030504040204" pitchFamily="34" charset="0"/>
                          <a:ea typeface="Tahoma" panose="020B0604030504040204" pitchFamily="34" charset="0"/>
                          <a:cs typeface="Tahoma" panose="020B0604030504040204" pitchFamily="34" charset="0"/>
                        </a:rPr>
                        <a:t>not</a:t>
                      </a: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 a transfer for capital gains</a:t>
                      </a:r>
                    </a:p>
                  </a:txBody>
                  <a:tcPr/>
                </a:tc>
                <a:tc>
                  <a:txBody>
                    <a:bodyPr/>
                    <a:lstStyle/>
                    <a:p>
                      <a:pPr algn="just"/>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No difference</a:t>
                      </a:r>
                    </a:p>
                  </a:txBody>
                  <a:tcPr/>
                </a:tc>
                <a:extLst>
                  <a:ext uri="{0D108BD9-81ED-4DB2-BD59-A6C34878D82A}">
                    <a16:rowId xmlns:a16="http://schemas.microsoft.com/office/drawing/2014/main" val="803068577"/>
                  </a:ext>
                </a:extLst>
              </a:tr>
              <a:tr h="1150594">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47(</a:t>
                      </a:r>
                      <a:r>
                        <a:rPr lang="en-US" sz="2000" b="0" dirty="0" err="1">
                          <a:solidFill>
                            <a:schemeClr val="tx1"/>
                          </a:solidFill>
                          <a:latin typeface="Tahoma" panose="020B0604030504040204" pitchFamily="34" charset="0"/>
                          <a:ea typeface="Tahoma" panose="020B0604030504040204" pitchFamily="34" charset="0"/>
                          <a:cs typeface="Tahoma" panose="020B0604030504040204" pitchFamily="34" charset="0"/>
                        </a:rPr>
                        <a:t>xiiib</a:t>
                      </a: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a:t>
                      </a:r>
                    </a:p>
                  </a:txBody>
                  <a:tcPr/>
                </a:tc>
                <a:tc>
                  <a:txBody>
                    <a:bodyPr/>
                    <a:lstStyle/>
                    <a:p>
                      <a:pPr algn="ct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70(1)(ze)</a:t>
                      </a:r>
                    </a:p>
                  </a:txBody>
                  <a:tcPr/>
                </a:tc>
                <a:tc>
                  <a:txBody>
                    <a:bodyPr/>
                    <a:lstStyle/>
                    <a:p>
                      <a:pPr algn="just"/>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Transfer of a capital asset/intangible asset by a Pvt. Co. or unlisted public company to a LLP on </a:t>
                      </a:r>
                      <a:r>
                        <a:rPr lang="en-US" sz="2000" b="1" dirty="0">
                          <a:solidFill>
                            <a:schemeClr val="tx1"/>
                          </a:solidFill>
                          <a:latin typeface="Tahoma" panose="020B0604030504040204" pitchFamily="34" charset="0"/>
                          <a:ea typeface="Tahoma" panose="020B0604030504040204" pitchFamily="34" charset="0"/>
                          <a:cs typeface="Tahoma" panose="020B0604030504040204" pitchFamily="34" charset="0"/>
                        </a:rPr>
                        <a:t>conversion of the company to a LLP </a:t>
                      </a:r>
                      <a:r>
                        <a:rPr lang="en-US" sz="2000" b="1" u="sng" dirty="0">
                          <a:solidFill>
                            <a:schemeClr val="tx1"/>
                          </a:solidFill>
                          <a:latin typeface="Tahoma" panose="020B0604030504040204" pitchFamily="34" charset="0"/>
                          <a:ea typeface="Tahoma" panose="020B0604030504040204" pitchFamily="34" charset="0"/>
                          <a:cs typeface="Tahoma" panose="020B0604030504040204" pitchFamily="34" charset="0"/>
                        </a:rPr>
                        <a:t>not</a:t>
                      </a:r>
                      <a:r>
                        <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rPr>
                        <a:t> a transfer for capital gains.</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b="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105033163"/>
                  </a:ext>
                </a:extLst>
              </a:tr>
            </a:tbl>
          </a:graphicData>
        </a:graphic>
      </p:graphicFrame>
      <p:sp>
        <p:nvSpPr>
          <p:cNvPr id="3" name="Slide Number Placeholder 2">
            <a:extLst>
              <a:ext uri="{FF2B5EF4-FFF2-40B4-BE49-F238E27FC236}">
                <a16:creationId xmlns:a16="http://schemas.microsoft.com/office/drawing/2014/main" id="{ABC7AB6B-10A1-5509-DAAF-A30F23DC57FA}"/>
              </a:ext>
            </a:extLst>
          </p:cNvPr>
          <p:cNvSpPr>
            <a:spLocks noGrp="1"/>
          </p:cNvSpPr>
          <p:nvPr>
            <p:ph type="sldNum" sz="quarter" idx="12"/>
          </p:nvPr>
        </p:nvSpPr>
        <p:spPr/>
        <p:txBody>
          <a:bodyPr/>
          <a:lstStyle/>
          <a:p>
            <a:fld id="{D8DEDE2C-4B76-45A2-849B-157C573EDADC}" type="slidenum">
              <a:rPr lang="en-IN" smtClean="0"/>
              <a:t>5</a:t>
            </a:fld>
            <a:endParaRPr lang="en-IN"/>
          </a:p>
        </p:txBody>
      </p:sp>
    </p:spTree>
    <p:extLst>
      <p:ext uri="{BB962C8B-B14F-4D97-AF65-F5344CB8AC3E}">
        <p14:creationId xmlns:p14="http://schemas.microsoft.com/office/powerpoint/2010/main" val="27597152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05E38-E8EA-1DE2-B46E-EE40C39925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85F07A-A51A-9B04-0426-DF5DF52B76C3}"/>
              </a:ext>
            </a:extLst>
          </p:cNvPr>
          <p:cNvSpPr>
            <a:spLocks noGrp="1"/>
          </p:cNvSpPr>
          <p:nvPr>
            <p:ph type="title"/>
          </p:nvPr>
        </p:nvSpPr>
        <p:spPr>
          <a:xfrm>
            <a:off x="774192" y="511430"/>
            <a:ext cx="10515600" cy="431288"/>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6275B654-5362-927D-A4CF-2FF278F7AA9E}"/>
              </a:ext>
            </a:extLst>
          </p:cNvPr>
          <p:cNvSpPr>
            <a:spLocks noGrp="1"/>
          </p:cNvSpPr>
          <p:nvPr>
            <p:ph idx="1"/>
          </p:nvPr>
        </p:nvSpPr>
        <p:spPr>
          <a:xfrm>
            <a:off x="838200" y="1350135"/>
            <a:ext cx="10515600" cy="4268999"/>
          </a:xfrm>
        </p:spPr>
        <p:txBody>
          <a:bodyPr>
            <a:normAutofit/>
          </a:bodyPr>
          <a:lstStyle/>
          <a:p>
            <a:pPr marL="0" indent="0" algn="just">
              <a:lnSpc>
                <a:spcPct val="120000"/>
              </a:lnSpc>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Solution to Example 2 (</a:t>
            </a:r>
            <a:r>
              <a:rPr lang="en-US" sz="1800" b="1" dirty="0" err="1">
                <a:latin typeface="Tahoma" panose="020B0604030504040204" pitchFamily="34" charset="0"/>
                <a:ea typeface="Tahoma" panose="020B0604030504040204" pitchFamily="34" charset="0"/>
                <a:cs typeface="Tahoma" panose="020B0604030504040204" pitchFamily="34" charset="0"/>
              </a:rPr>
              <a:t>Contd</a:t>
            </a:r>
            <a:r>
              <a:rPr lang="en-US" sz="1800" b="1" dirty="0">
                <a:latin typeface="Tahoma" panose="020B0604030504040204" pitchFamily="34" charset="0"/>
                <a:ea typeface="Tahoma" panose="020B0604030504040204" pitchFamily="34" charset="0"/>
                <a:cs typeface="Tahoma" panose="020B0604030504040204" pitchFamily="34" charset="0"/>
              </a:rPr>
              <a:t>…)</a:t>
            </a: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1800" dirty="0"/>
          </a:p>
        </p:txBody>
      </p:sp>
      <p:sp>
        <p:nvSpPr>
          <p:cNvPr id="4" name="Slide Number Placeholder 3">
            <a:extLst>
              <a:ext uri="{FF2B5EF4-FFF2-40B4-BE49-F238E27FC236}">
                <a16:creationId xmlns:a16="http://schemas.microsoft.com/office/drawing/2014/main" id="{F1D41510-D6EE-879D-458F-549BEB397387}"/>
              </a:ext>
            </a:extLst>
          </p:cNvPr>
          <p:cNvSpPr>
            <a:spLocks noGrp="1"/>
          </p:cNvSpPr>
          <p:nvPr>
            <p:ph type="sldNum" sz="quarter" idx="12"/>
          </p:nvPr>
        </p:nvSpPr>
        <p:spPr/>
        <p:txBody>
          <a:bodyPr/>
          <a:lstStyle/>
          <a:p>
            <a:fld id="{D8DEDE2C-4B76-45A2-849B-157C573EDADC}" type="slidenum">
              <a:rPr lang="en-IN" smtClean="0"/>
              <a:t>50</a:t>
            </a:fld>
            <a:endParaRPr lang="en-IN"/>
          </a:p>
        </p:txBody>
      </p:sp>
      <p:graphicFrame>
        <p:nvGraphicFramePr>
          <p:cNvPr id="5" name="Table 4">
            <a:extLst>
              <a:ext uri="{FF2B5EF4-FFF2-40B4-BE49-F238E27FC236}">
                <a16:creationId xmlns:a16="http://schemas.microsoft.com/office/drawing/2014/main" id="{51089045-300D-573B-C689-6ED9147A02E4}"/>
              </a:ext>
            </a:extLst>
          </p:cNvPr>
          <p:cNvGraphicFramePr>
            <a:graphicFrameLocks noGrp="1"/>
          </p:cNvGraphicFramePr>
          <p:nvPr>
            <p:extLst>
              <p:ext uri="{D42A27DB-BD31-4B8C-83A1-F6EECF244321}">
                <p14:modId xmlns:p14="http://schemas.microsoft.com/office/powerpoint/2010/main" val="1036332102"/>
              </p:ext>
            </p:extLst>
          </p:nvPr>
        </p:nvGraphicFramePr>
        <p:xfrm>
          <a:off x="1058606" y="2076518"/>
          <a:ext cx="9957737" cy="2499360"/>
        </p:xfrm>
        <a:graphic>
          <a:graphicData uri="http://schemas.openxmlformats.org/drawingml/2006/table">
            <a:tbl>
              <a:tblPr firstRow="1" bandRow="1">
                <a:tableStyleId>{5C22544A-7EE6-4342-B048-85BDC9FD1C3A}</a:tableStyleId>
              </a:tblPr>
              <a:tblGrid>
                <a:gridCol w="1418728">
                  <a:extLst>
                    <a:ext uri="{9D8B030D-6E8A-4147-A177-3AD203B41FA5}">
                      <a16:colId xmlns:a16="http://schemas.microsoft.com/office/drawing/2014/main" val="1245507715"/>
                    </a:ext>
                  </a:extLst>
                </a:gridCol>
                <a:gridCol w="1177871">
                  <a:extLst>
                    <a:ext uri="{9D8B030D-6E8A-4147-A177-3AD203B41FA5}">
                      <a16:colId xmlns:a16="http://schemas.microsoft.com/office/drawing/2014/main" val="3535505359"/>
                    </a:ext>
                  </a:extLst>
                </a:gridCol>
                <a:gridCol w="1852966">
                  <a:extLst>
                    <a:ext uri="{9D8B030D-6E8A-4147-A177-3AD203B41FA5}">
                      <a16:colId xmlns:a16="http://schemas.microsoft.com/office/drawing/2014/main" val="784978737"/>
                    </a:ext>
                  </a:extLst>
                </a:gridCol>
                <a:gridCol w="2862943">
                  <a:extLst>
                    <a:ext uri="{9D8B030D-6E8A-4147-A177-3AD203B41FA5}">
                      <a16:colId xmlns:a16="http://schemas.microsoft.com/office/drawing/2014/main" val="1769879933"/>
                    </a:ext>
                  </a:extLst>
                </a:gridCol>
                <a:gridCol w="2645229">
                  <a:extLst>
                    <a:ext uri="{9D8B030D-6E8A-4147-A177-3AD203B41FA5}">
                      <a16:colId xmlns:a16="http://schemas.microsoft.com/office/drawing/2014/main" val="3708889199"/>
                    </a:ext>
                  </a:extLst>
                </a:gridCol>
              </a:tblGrid>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Partner</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Profit Sharing Ratio</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Opening Capital</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Book Profit Rs. 13.05 Lakhs distributed to each partner</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Increased Capital</a:t>
                      </a:r>
                    </a:p>
                  </a:txBody>
                  <a:tcPr/>
                </a:tc>
                <a:extLst>
                  <a:ext uri="{0D108BD9-81ED-4DB2-BD59-A6C34878D82A}">
                    <a16:rowId xmlns:a16="http://schemas.microsoft.com/office/drawing/2014/main" val="605819825"/>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X</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4.35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104.35 Lakhs</a:t>
                      </a:r>
                    </a:p>
                  </a:txBody>
                  <a:tcPr/>
                </a:tc>
                <a:extLst>
                  <a:ext uri="{0D108BD9-81ED-4DB2-BD59-A6C34878D82A}">
                    <a16:rowId xmlns:a16="http://schemas.microsoft.com/office/drawing/2014/main" val="1914663490"/>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Y</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4.35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104.35 Lakhs</a:t>
                      </a:r>
                    </a:p>
                  </a:txBody>
                  <a:tcPr/>
                </a:tc>
                <a:extLst>
                  <a:ext uri="{0D108BD9-81ED-4DB2-BD59-A6C34878D82A}">
                    <a16:rowId xmlns:a16="http://schemas.microsoft.com/office/drawing/2014/main" val="949346737"/>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Z</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100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4.35 Lakhs</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Rs. 104.35 Lakhs</a:t>
                      </a:r>
                    </a:p>
                  </a:txBody>
                  <a:tcPr/>
                </a:tc>
                <a:extLst>
                  <a:ext uri="{0D108BD9-81ED-4DB2-BD59-A6C34878D82A}">
                    <a16:rowId xmlns:a16="http://schemas.microsoft.com/office/drawing/2014/main" val="2471281410"/>
                  </a:ext>
                </a:extLst>
              </a:tr>
            </a:tbl>
          </a:graphicData>
        </a:graphic>
      </p:graphicFrame>
    </p:spTree>
    <p:extLst>
      <p:ext uri="{BB962C8B-B14F-4D97-AF65-F5344CB8AC3E}">
        <p14:creationId xmlns:p14="http://schemas.microsoft.com/office/powerpoint/2010/main" val="27603996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6627D-049D-72DB-7471-BB88D00B58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CDA30F-3982-A354-59C1-A80C4CCA21A1}"/>
              </a:ext>
            </a:extLst>
          </p:cNvPr>
          <p:cNvSpPr>
            <a:spLocks noGrp="1"/>
          </p:cNvSpPr>
          <p:nvPr>
            <p:ph type="title"/>
          </p:nvPr>
        </p:nvSpPr>
        <p:spPr>
          <a:xfrm>
            <a:off x="774192" y="511430"/>
            <a:ext cx="10515600" cy="431288"/>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14E3336C-1092-16C4-2ED1-7B6A9AF53F91}"/>
              </a:ext>
            </a:extLst>
          </p:cNvPr>
          <p:cNvSpPr>
            <a:spLocks noGrp="1"/>
          </p:cNvSpPr>
          <p:nvPr>
            <p:ph idx="1"/>
          </p:nvPr>
        </p:nvSpPr>
        <p:spPr>
          <a:xfrm>
            <a:off x="838200" y="1350135"/>
            <a:ext cx="10515600" cy="4268999"/>
          </a:xfrm>
        </p:spPr>
        <p:txBody>
          <a:bodyPr>
            <a:normAutofit/>
          </a:bodyPr>
          <a:lstStyle/>
          <a:p>
            <a:pPr marL="0" indent="0" algn="just">
              <a:lnSpc>
                <a:spcPct val="120000"/>
              </a:lnSpc>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Solution to Example 2 (</a:t>
            </a:r>
            <a:r>
              <a:rPr lang="en-US" sz="1800" b="1" dirty="0" err="1">
                <a:latin typeface="Tahoma" panose="020B0604030504040204" pitchFamily="34" charset="0"/>
                <a:ea typeface="Tahoma" panose="020B0604030504040204" pitchFamily="34" charset="0"/>
                <a:cs typeface="Tahoma" panose="020B0604030504040204" pitchFamily="34" charset="0"/>
              </a:rPr>
              <a:t>Contd</a:t>
            </a:r>
            <a:r>
              <a:rPr lang="en-US" sz="1800" b="1" dirty="0">
                <a:latin typeface="Tahoma" panose="020B0604030504040204" pitchFamily="34" charset="0"/>
                <a:ea typeface="Tahoma" panose="020B0604030504040204" pitchFamily="34" charset="0"/>
                <a:cs typeface="Tahoma" panose="020B0604030504040204" pitchFamily="34" charset="0"/>
              </a:rPr>
              <a:t>…)</a:t>
            </a:r>
          </a:p>
          <a:p>
            <a:pPr marL="0" indent="0" algn="just">
              <a:lnSpc>
                <a:spcPct val="120000"/>
              </a:lnSpc>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Computation of Capital Gain u/s 67(10)</a:t>
            </a:r>
            <a:endParaRPr lang="en-US" sz="1800" dirty="0"/>
          </a:p>
        </p:txBody>
      </p:sp>
      <p:sp>
        <p:nvSpPr>
          <p:cNvPr id="4" name="Slide Number Placeholder 3">
            <a:extLst>
              <a:ext uri="{FF2B5EF4-FFF2-40B4-BE49-F238E27FC236}">
                <a16:creationId xmlns:a16="http://schemas.microsoft.com/office/drawing/2014/main" id="{8FF496FF-C39D-711A-1061-F2E154B51D63}"/>
              </a:ext>
            </a:extLst>
          </p:cNvPr>
          <p:cNvSpPr>
            <a:spLocks noGrp="1"/>
          </p:cNvSpPr>
          <p:nvPr>
            <p:ph type="sldNum" sz="quarter" idx="12"/>
          </p:nvPr>
        </p:nvSpPr>
        <p:spPr/>
        <p:txBody>
          <a:bodyPr/>
          <a:lstStyle/>
          <a:p>
            <a:fld id="{D8DEDE2C-4B76-45A2-849B-157C573EDADC}" type="slidenum">
              <a:rPr lang="en-IN" smtClean="0"/>
              <a:t>51</a:t>
            </a:fld>
            <a:endParaRPr lang="en-IN"/>
          </a:p>
        </p:txBody>
      </p:sp>
      <p:graphicFrame>
        <p:nvGraphicFramePr>
          <p:cNvPr id="5" name="Table 4">
            <a:extLst>
              <a:ext uri="{FF2B5EF4-FFF2-40B4-BE49-F238E27FC236}">
                <a16:creationId xmlns:a16="http://schemas.microsoft.com/office/drawing/2014/main" id="{DB625DE9-7F28-67F4-7DE4-CD1149DFC814}"/>
              </a:ext>
            </a:extLst>
          </p:cNvPr>
          <p:cNvGraphicFramePr>
            <a:graphicFrameLocks noGrp="1"/>
          </p:cNvGraphicFramePr>
          <p:nvPr>
            <p:extLst>
              <p:ext uri="{D42A27DB-BD31-4B8C-83A1-F6EECF244321}">
                <p14:modId xmlns:p14="http://schemas.microsoft.com/office/powerpoint/2010/main" val="3819620615"/>
              </p:ext>
            </p:extLst>
          </p:nvPr>
        </p:nvGraphicFramePr>
        <p:xfrm>
          <a:off x="806850" y="2413975"/>
          <a:ext cx="10482942" cy="2743200"/>
        </p:xfrm>
        <a:graphic>
          <a:graphicData uri="http://schemas.openxmlformats.org/drawingml/2006/table">
            <a:tbl>
              <a:tblPr firstRow="1" bandRow="1">
                <a:tableStyleId>{5C22544A-7EE6-4342-B048-85BDC9FD1C3A}</a:tableStyleId>
              </a:tblPr>
              <a:tblGrid>
                <a:gridCol w="1072260">
                  <a:extLst>
                    <a:ext uri="{9D8B030D-6E8A-4147-A177-3AD203B41FA5}">
                      <a16:colId xmlns:a16="http://schemas.microsoft.com/office/drawing/2014/main" val="1245507715"/>
                    </a:ext>
                  </a:extLst>
                </a:gridCol>
                <a:gridCol w="1572913">
                  <a:extLst>
                    <a:ext uri="{9D8B030D-6E8A-4147-A177-3AD203B41FA5}">
                      <a16:colId xmlns:a16="http://schemas.microsoft.com/office/drawing/2014/main" val="784978737"/>
                    </a:ext>
                  </a:extLst>
                </a:gridCol>
                <a:gridCol w="1597456">
                  <a:extLst>
                    <a:ext uri="{9D8B030D-6E8A-4147-A177-3AD203B41FA5}">
                      <a16:colId xmlns:a16="http://schemas.microsoft.com/office/drawing/2014/main" val="1769879933"/>
                    </a:ext>
                  </a:extLst>
                </a:gridCol>
                <a:gridCol w="1479135">
                  <a:extLst>
                    <a:ext uri="{9D8B030D-6E8A-4147-A177-3AD203B41FA5}">
                      <a16:colId xmlns:a16="http://schemas.microsoft.com/office/drawing/2014/main" val="3708889199"/>
                    </a:ext>
                  </a:extLst>
                </a:gridCol>
                <a:gridCol w="1566527">
                  <a:extLst>
                    <a:ext uri="{9D8B030D-6E8A-4147-A177-3AD203B41FA5}">
                      <a16:colId xmlns:a16="http://schemas.microsoft.com/office/drawing/2014/main" val="378113581"/>
                    </a:ext>
                  </a:extLst>
                </a:gridCol>
                <a:gridCol w="1474708">
                  <a:extLst>
                    <a:ext uri="{9D8B030D-6E8A-4147-A177-3AD203B41FA5}">
                      <a16:colId xmlns:a16="http://schemas.microsoft.com/office/drawing/2014/main" val="29252079"/>
                    </a:ext>
                  </a:extLst>
                </a:gridCol>
                <a:gridCol w="1719943">
                  <a:extLst>
                    <a:ext uri="{9D8B030D-6E8A-4147-A177-3AD203B41FA5}">
                      <a16:colId xmlns:a16="http://schemas.microsoft.com/office/drawing/2014/main" val="4032107980"/>
                    </a:ext>
                  </a:extLst>
                </a:gridCol>
              </a:tblGrid>
              <a:tr h="781394">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Out-going Partner</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Assets Distributed to Partner X</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FMV of Assets Distributed to Partner  X</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Money distributed to Partner X </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Total Amount Distributed to partner X</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Increased</a:t>
                      </a:r>
                    </a:p>
                    <a:p>
                      <a:pPr algn="ctr"/>
                      <a:r>
                        <a:rPr lang="en-US" sz="1800" dirty="0">
                          <a:latin typeface="Tahoma" panose="020B0604030504040204" pitchFamily="34" charset="0"/>
                          <a:ea typeface="Tahoma" panose="020B0604030504040204" pitchFamily="34" charset="0"/>
                          <a:cs typeface="Tahoma" panose="020B0604030504040204" pitchFamily="34" charset="0"/>
                        </a:rPr>
                        <a:t>Capital</a:t>
                      </a:r>
                    </a:p>
                  </a:txBody>
                  <a:tcPr/>
                </a:tc>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Capital Gain chargeable u/s 67(10)</a:t>
                      </a:r>
                    </a:p>
                  </a:txBody>
                  <a:tcPr/>
                </a:tc>
                <a:extLst>
                  <a:ext uri="{0D108BD9-81ED-4DB2-BD59-A6C34878D82A}">
                    <a16:rowId xmlns:a16="http://schemas.microsoft.com/office/drawing/2014/main" val="605819825"/>
                  </a:ext>
                </a:extLst>
              </a:tr>
              <a:tr h="307822">
                <a:tc>
                  <a:txBody>
                    <a:body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(1)</a:t>
                      </a:r>
                    </a:p>
                  </a:txBody>
                  <a:tcPr/>
                </a:tc>
                <a:tc>
                  <a:txBody>
                    <a:body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(2)</a:t>
                      </a:r>
                    </a:p>
                  </a:txBody>
                  <a:tcPr/>
                </a:tc>
                <a:tc>
                  <a:txBody>
                    <a:body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(3)</a:t>
                      </a:r>
                    </a:p>
                  </a:txBody>
                  <a:tcPr/>
                </a:tc>
                <a:tc>
                  <a:txBody>
                    <a:body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(4)</a:t>
                      </a:r>
                    </a:p>
                  </a:txBody>
                  <a:tcPr/>
                </a:tc>
                <a:tc>
                  <a:txBody>
                    <a:body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(5) = (3) + (4)</a:t>
                      </a:r>
                    </a:p>
                  </a:txBody>
                  <a:tcPr/>
                </a:tc>
                <a:tc>
                  <a:txBody>
                    <a:body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(6)</a:t>
                      </a:r>
                    </a:p>
                  </a:txBody>
                  <a:tcPr/>
                </a:tc>
                <a:tc>
                  <a:txBody>
                    <a:body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(5) – (6)</a:t>
                      </a:r>
                    </a:p>
                  </a:txBody>
                  <a:tcPr/>
                </a:tc>
                <a:extLst>
                  <a:ext uri="{0D108BD9-81ED-4DB2-BD59-A6C34878D82A}">
                    <a16:rowId xmlns:a16="http://schemas.microsoft.com/office/drawing/2014/main" val="507566103"/>
                  </a:ext>
                </a:extLst>
              </a:tr>
              <a:tr h="307822">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X</a:t>
                      </a:r>
                    </a:p>
                  </a:txBody>
                  <a:tcPr/>
                </a:tc>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Land L</a:t>
                      </a:r>
                    </a:p>
                  </a:txBody>
                  <a:tcPr/>
                </a:tc>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Rs. 45 Lakhs</a:t>
                      </a:r>
                    </a:p>
                  </a:txBody>
                  <a:tcPr/>
                </a:tc>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Rs. 75 Lakhs</a:t>
                      </a:r>
                    </a:p>
                  </a:txBody>
                  <a:tcPr/>
                </a:tc>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Rs. 120 Lakhs</a:t>
                      </a:r>
                    </a:p>
                  </a:txBody>
                  <a:tcPr/>
                </a:tc>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Rs. 104.35 Lakhs </a:t>
                      </a:r>
                    </a:p>
                  </a:txBody>
                  <a:tcPr/>
                </a:tc>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Rs. 15.65 Lakhs</a:t>
                      </a:r>
                    </a:p>
                  </a:txBody>
                  <a:tcPr/>
                </a:tc>
                <a:extLst>
                  <a:ext uri="{0D108BD9-81ED-4DB2-BD59-A6C34878D82A}">
                    <a16:rowId xmlns:a16="http://schemas.microsoft.com/office/drawing/2014/main" val="1914663490"/>
                  </a:ext>
                </a:extLst>
              </a:tr>
            </a:tbl>
          </a:graphicData>
        </a:graphic>
      </p:graphicFrame>
    </p:spTree>
    <p:extLst>
      <p:ext uri="{BB962C8B-B14F-4D97-AF65-F5344CB8AC3E}">
        <p14:creationId xmlns:p14="http://schemas.microsoft.com/office/powerpoint/2010/main" val="33628734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746760" y="822326"/>
            <a:ext cx="10515600" cy="505030"/>
          </a:xfrm>
        </p:spPr>
        <p:txBody>
          <a:bodyPr>
            <a:normAutofit fontScale="90000"/>
          </a:bodyPr>
          <a:lstStyle/>
          <a:p>
            <a:pPr algn="just"/>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37032" y="1773936"/>
            <a:ext cx="10515600" cy="4956048"/>
          </a:xfrm>
        </p:spPr>
        <p:txBody>
          <a:bodyPr>
            <a:norm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Solution to Example 3 (</a:t>
            </a:r>
            <a:r>
              <a:rPr lang="en-US" sz="2000" b="1" dirty="0" err="1">
                <a:latin typeface="Tahoma" panose="020B0604030504040204" pitchFamily="34" charset="0"/>
                <a:ea typeface="Tahoma" panose="020B0604030504040204" pitchFamily="34" charset="0"/>
                <a:cs typeface="Tahoma" panose="020B0604030504040204" pitchFamily="34" charset="0"/>
              </a:rPr>
              <a:t>Contd</a:t>
            </a:r>
            <a:r>
              <a:rPr lang="en-US" sz="2000" b="1" dirty="0">
                <a:latin typeface="Tahoma" panose="020B0604030504040204" pitchFamily="34" charset="0"/>
                <a:ea typeface="Tahoma" panose="020B0604030504040204" pitchFamily="34" charset="0"/>
                <a:cs typeface="Tahoma" panose="020B0604030504040204" pitchFamily="34" charset="0"/>
              </a:rPr>
              <a:t>…)</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Attributable gains as per rule 6(3) of the draft Income-tax Rule, 2026.  In this case, the capital gains is to be attributed to self-generated assets and Patent P, both of which are short-term capital assets. Hence, the resultant capital gains is short-term. </a:t>
            </a:r>
          </a:p>
          <a:p>
            <a:pPr marL="0" indent="0" algn="just">
              <a:spcBef>
                <a:spcPts val="600"/>
              </a:spcBef>
              <a:spcAft>
                <a:spcPts val="600"/>
              </a:spcAft>
              <a:buNone/>
            </a:pPr>
            <a:endParaRPr lang="en-US" sz="2000" b="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3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300" dirty="0">
              <a:latin typeface="Tahoma" panose="020B0604030504040204" pitchFamily="34" charset="0"/>
              <a:ea typeface="Tahoma" panose="020B0604030504040204" pitchFamily="34" charset="0"/>
              <a:cs typeface="Tahoma" panose="020B0604030504040204" pitchFamily="34" charset="0"/>
            </a:endParaRPr>
          </a:p>
          <a:p>
            <a:pPr algn="just">
              <a:spcBef>
                <a:spcPts val="12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If the Patent P is sold for Rs 25 lakh, Rs 5.217 lakh shall be reduced from Rs 25 lakh and only </a:t>
            </a:r>
            <a:r>
              <a:rPr lang="en-US" sz="2000" b="1" dirty="0">
                <a:latin typeface="Tahoma" panose="020B0604030504040204" pitchFamily="34" charset="0"/>
                <a:ea typeface="Tahoma" panose="020B0604030504040204" pitchFamily="34" charset="0"/>
                <a:cs typeface="Tahoma" panose="020B0604030504040204" pitchFamily="34" charset="0"/>
              </a:rPr>
              <a:t>net amount of Rs 19.783 lakh</a:t>
            </a:r>
            <a:r>
              <a:rPr lang="en-US" sz="2000" dirty="0">
                <a:latin typeface="Tahoma" panose="020B0604030504040204" pitchFamily="34" charset="0"/>
                <a:ea typeface="Tahoma" panose="020B0604030504040204" pitchFamily="34" charset="0"/>
                <a:cs typeface="Tahoma" panose="020B0604030504040204" pitchFamily="34" charset="0"/>
              </a:rPr>
              <a:t> shall be considered for reduction from the WDV of the block of intangible assets u/s 41 or for calculation of capital gains, as the case may be, u/s 74.</a:t>
            </a:r>
          </a:p>
          <a:p>
            <a:pPr algn="just">
              <a:spcBef>
                <a:spcPts val="600"/>
              </a:spcBef>
              <a:spcAft>
                <a:spcPts val="600"/>
              </a:spcAft>
              <a:buFont typeface="Wingdings" panose="05000000000000000000" pitchFamily="2" charset="2"/>
              <a:buChar char="§"/>
            </a:pPr>
            <a:endParaRPr lang="en-US" sz="23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5DB7AE11-31AA-DC52-E37F-0AABFFB251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DEDE2C-4B76-45A2-849B-157C573EDADC}" type="slidenum">
              <a:rPr kumimoji="0" lang="en-IN" sz="1500" b="1" i="0" u="none" strike="noStrike" kern="1200" cap="none" spc="0" normalizeH="0" baseline="0" noProof="0" smtClean="0">
                <a:ln>
                  <a:noFill/>
                </a:ln>
                <a:solidFill>
                  <a:prstClr val="black">
                    <a:tint val="75000"/>
                  </a:prstClr>
                </a:solidFill>
                <a:effectLst/>
                <a:uLnTx/>
                <a:uFillTx/>
                <a:latin typeface="Tahoma" panose="020B060403050404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IN" sz="1500" b="1" i="0" u="none" strike="noStrike" kern="1200" cap="none" spc="0" normalizeH="0" baseline="0" noProof="0">
              <a:ln>
                <a:noFill/>
              </a:ln>
              <a:solidFill>
                <a:prstClr val="black">
                  <a:tint val="75000"/>
                </a:prstClr>
              </a:solidFill>
              <a:effectLst/>
              <a:uLnTx/>
              <a:uFillTx/>
              <a:latin typeface="Tahoma" panose="020B0604030504040204" pitchFamily="34" charset="0"/>
              <a:ea typeface="+mn-ea"/>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3645897438"/>
              </p:ext>
            </p:extLst>
          </p:nvPr>
        </p:nvGraphicFramePr>
        <p:xfrm>
          <a:off x="775564" y="3180358"/>
          <a:ext cx="10486796" cy="1810548"/>
        </p:xfrm>
        <a:graphic>
          <a:graphicData uri="http://schemas.openxmlformats.org/drawingml/2006/table">
            <a:tbl>
              <a:tblPr firstRow="1" bandRow="1">
                <a:tableStyleId>{5C22544A-7EE6-4342-B048-85BDC9FD1C3A}</a:tableStyleId>
              </a:tblPr>
              <a:tblGrid>
                <a:gridCol w="832954">
                  <a:extLst>
                    <a:ext uri="{9D8B030D-6E8A-4147-A177-3AD203B41FA5}">
                      <a16:colId xmlns:a16="http://schemas.microsoft.com/office/drawing/2014/main" val="20000"/>
                    </a:ext>
                  </a:extLst>
                </a:gridCol>
                <a:gridCol w="2299453">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796143">
                  <a:extLst>
                    <a:ext uri="{9D8B030D-6E8A-4147-A177-3AD203B41FA5}">
                      <a16:colId xmlns:a16="http://schemas.microsoft.com/office/drawing/2014/main" val="20003"/>
                    </a:ext>
                  </a:extLst>
                </a:gridCol>
                <a:gridCol w="3958046">
                  <a:extLst>
                    <a:ext uri="{9D8B030D-6E8A-4147-A177-3AD203B41FA5}">
                      <a16:colId xmlns:a16="http://schemas.microsoft.com/office/drawing/2014/main" val="20005"/>
                    </a:ext>
                  </a:extLst>
                </a:gridCol>
              </a:tblGrid>
              <a:tr h="563295">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Sl. No.</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Asset</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Ratio</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Type of gain</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Distributed Amount</a:t>
                      </a:r>
                      <a:endParaRPr lang="en-IN"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0"/>
                  </a:ext>
                </a:extLst>
              </a:tr>
              <a:tr h="804708">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1</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Self Generated Assets</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2/3 (30/45)</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STCG</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15.65 Lakhs x 2/3= 10.433</a:t>
                      </a:r>
                      <a:r>
                        <a:rPr lang="en-US" baseline="0" dirty="0">
                          <a:latin typeface="Tahoma" panose="020B0604030504040204" pitchFamily="34" charset="0"/>
                          <a:ea typeface="Tahoma" panose="020B0604030504040204" pitchFamily="34" charset="0"/>
                          <a:cs typeface="Tahoma" panose="020B0604030504040204" pitchFamily="34" charset="0"/>
                        </a:rPr>
                        <a:t> Lakhs</a:t>
                      </a:r>
                      <a:endParaRPr lang="en-IN"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1"/>
                  </a:ext>
                </a:extLst>
              </a:tr>
              <a:tr h="321883">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2</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Patent P</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1/3 (15/45)</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STCG</a:t>
                      </a:r>
                      <a:endParaRPr lang="en-IN"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dirty="0">
                          <a:latin typeface="Tahoma" panose="020B0604030504040204" pitchFamily="34" charset="0"/>
                          <a:ea typeface="Tahoma" panose="020B0604030504040204" pitchFamily="34" charset="0"/>
                          <a:cs typeface="Tahoma" panose="020B0604030504040204" pitchFamily="34" charset="0"/>
                        </a:rPr>
                        <a:t>15.65 Lakhs x 1/3= 5.217 Lakhs</a:t>
                      </a:r>
                      <a:endParaRPr lang="en-IN"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648052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637032" y="804038"/>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563880" y="1564258"/>
            <a:ext cx="10515600" cy="4956048"/>
          </a:xfrm>
        </p:spPr>
        <p:txBody>
          <a:bodyPr>
            <a:normAutofit/>
          </a:bodyPr>
          <a:lstStyle/>
          <a:p>
            <a:pPr algn="just">
              <a:spcBef>
                <a:spcPts val="600"/>
              </a:spcBef>
              <a:spcAft>
                <a:spcPts val="600"/>
              </a:spcAft>
              <a:buFont typeface="Wingdings" panose="05000000000000000000" pitchFamily="2" charset="2"/>
              <a:buChar char="§"/>
            </a:pPr>
            <a:endParaRPr lang="en-US" sz="23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r>
              <a:rPr lang="en-US" sz="2300" dirty="0">
                <a:latin typeface="Tahoma" panose="020B0604030504040204" pitchFamily="34" charset="0"/>
                <a:ea typeface="Tahoma" panose="020B0604030504040204" pitchFamily="34" charset="0"/>
                <a:cs typeface="Tahoma" panose="020B0604030504040204" pitchFamily="34" charset="0"/>
              </a:rPr>
              <a:t>Attribution would </a:t>
            </a:r>
            <a:r>
              <a:rPr lang="en-US" sz="2300" b="1" u="sng" dirty="0">
                <a:latin typeface="Tahoma" panose="020B0604030504040204" pitchFamily="34" charset="0"/>
                <a:ea typeface="Tahoma" panose="020B0604030504040204" pitchFamily="34" charset="0"/>
                <a:cs typeface="Tahoma" panose="020B0604030504040204" pitchFamily="34" charset="0"/>
              </a:rPr>
              <a:t>not</a:t>
            </a:r>
            <a:r>
              <a:rPr lang="en-US" sz="2300" dirty="0">
                <a:latin typeface="Tahoma" panose="020B0604030504040204" pitchFamily="34" charset="0"/>
                <a:ea typeface="Tahoma" panose="020B0604030504040204" pitchFamily="34" charset="0"/>
                <a:cs typeface="Tahoma" panose="020B0604030504040204" pitchFamily="34" charset="0"/>
              </a:rPr>
              <a:t> be required if –</a:t>
            </a:r>
          </a:p>
          <a:p>
            <a:pPr algn="just">
              <a:spcBef>
                <a:spcPts val="600"/>
              </a:spcBef>
              <a:spcAft>
                <a:spcPts val="600"/>
              </a:spcAft>
            </a:pPr>
            <a:r>
              <a:rPr lang="en-US" sz="2300" dirty="0">
                <a:latin typeface="Tahoma" panose="020B0604030504040204" pitchFamily="34" charset="0"/>
                <a:ea typeface="Tahoma" panose="020B0604030504040204" pitchFamily="34" charset="0"/>
                <a:cs typeface="Tahoma" panose="020B0604030504040204" pitchFamily="34" charset="0"/>
              </a:rPr>
              <a:t>The capital gain chargeable u/s 67(10) does not relate to revaluation of any asset or creation of a self-generated asset. </a:t>
            </a:r>
          </a:p>
          <a:p>
            <a:pPr algn="just">
              <a:spcBef>
                <a:spcPts val="600"/>
              </a:spcBef>
              <a:spcAft>
                <a:spcPts val="600"/>
              </a:spcAft>
            </a:pPr>
            <a:r>
              <a:rPr lang="en-US" sz="2300" dirty="0">
                <a:latin typeface="Tahoma" panose="020B0604030504040204" pitchFamily="34" charset="0"/>
                <a:ea typeface="Tahoma" panose="020B0604030504040204" pitchFamily="34" charset="0"/>
                <a:cs typeface="Tahoma" panose="020B0604030504040204" pitchFamily="34" charset="0"/>
              </a:rPr>
              <a:t>The capital gain chargeable u/s 67(10) relates to only the capital asset received by the retiring partner. </a:t>
            </a:r>
          </a:p>
          <a:p>
            <a:pPr algn="just">
              <a:spcBef>
                <a:spcPts val="600"/>
              </a:spcBef>
              <a:spcAft>
                <a:spcPts val="600"/>
              </a:spcAft>
              <a:buFont typeface="Wingdings" panose="05000000000000000000" pitchFamily="2" charset="2"/>
              <a:buChar char="§"/>
            </a:pPr>
            <a:endParaRPr lang="en-US" sz="23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300" b="1" i="1"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3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D4F0EAFD-054F-4359-1487-5F5D161EFBF7}"/>
              </a:ext>
            </a:extLst>
          </p:cNvPr>
          <p:cNvSpPr>
            <a:spLocks noGrp="1"/>
          </p:cNvSpPr>
          <p:nvPr>
            <p:ph type="sldNum" sz="quarter" idx="12"/>
          </p:nvPr>
        </p:nvSpPr>
        <p:spPr/>
        <p:txBody>
          <a:bodyPr/>
          <a:lstStyle/>
          <a:p>
            <a:fld id="{D8DEDE2C-4B76-45A2-849B-157C573EDADC}" type="slidenum">
              <a:rPr lang="en-IN" smtClean="0"/>
              <a:t>53</a:t>
            </a:fld>
            <a:endParaRPr lang="en-IN"/>
          </a:p>
        </p:txBody>
      </p:sp>
    </p:spTree>
    <p:extLst>
      <p:ext uri="{BB962C8B-B14F-4D97-AF65-F5344CB8AC3E}">
        <p14:creationId xmlns:p14="http://schemas.microsoft.com/office/powerpoint/2010/main" val="6223634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737616" y="548006"/>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261872"/>
            <a:ext cx="10515600" cy="5404104"/>
          </a:xfrm>
        </p:spPr>
        <p:txBody>
          <a:bodyPr>
            <a:normAutofit/>
          </a:bodyPr>
          <a:lstStyle/>
          <a:p>
            <a:pPr algn="just">
              <a:spcBef>
                <a:spcPts val="600"/>
              </a:spcBef>
              <a:spcAft>
                <a:spcPts val="600"/>
              </a:spcAft>
              <a:buFont typeface="Wingdings" panose="05000000000000000000" pitchFamily="2" charset="2"/>
              <a:buChar char="§"/>
            </a:pPr>
            <a:r>
              <a:rPr lang="en-US" sz="2300" dirty="0">
                <a:latin typeface="Tahoma" panose="020B0604030504040204" pitchFamily="34" charset="0"/>
                <a:ea typeface="Tahoma" panose="020B0604030504040204" pitchFamily="34" charset="0"/>
                <a:cs typeface="Tahoma" panose="020B0604030504040204" pitchFamily="34" charset="0"/>
              </a:rPr>
              <a:t>The above examples have been taken from CBDT Circular No.14/2021 dated 2.7.2021. </a:t>
            </a:r>
          </a:p>
          <a:p>
            <a:pPr algn="just">
              <a:spcBef>
                <a:spcPts val="600"/>
              </a:spcBef>
              <a:spcAft>
                <a:spcPts val="600"/>
              </a:spcAft>
              <a:buFont typeface="Wingdings" panose="05000000000000000000" pitchFamily="2" charset="2"/>
              <a:buChar char="§"/>
            </a:pPr>
            <a:r>
              <a:rPr lang="en-US" sz="2300" dirty="0">
                <a:latin typeface="Tahoma" panose="020B0604030504040204" pitchFamily="34" charset="0"/>
                <a:ea typeface="Tahoma" panose="020B0604030504040204" pitchFamily="34" charset="0"/>
                <a:cs typeface="Tahoma" panose="020B0604030504040204" pitchFamily="34" charset="0"/>
              </a:rPr>
              <a:t>The Circular mentions  “Similarly when goodwill gets sold subsequently, 10.433 lakh would be reduced from its sales consideration under section 72(5)”.  </a:t>
            </a:r>
          </a:p>
          <a:p>
            <a:pPr algn="just">
              <a:spcBef>
                <a:spcPts val="600"/>
              </a:spcBef>
              <a:spcAft>
                <a:spcPts val="600"/>
              </a:spcAft>
              <a:buFont typeface="Wingdings" panose="05000000000000000000" pitchFamily="2" charset="2"/>
              <a:buChar char="§"/>
            </a:pPr>
            <a:r>
              <a:rPr lang="en-US" sz="2300" dirty="0">
                <a:latin typeface="Tahoma" panose="020B0604030504040204" pitchFamily="34" charset="0"/>
                <a:ea typeface="Tahoma" panose="020B0604030504040204" pitchFamily="34" charset="0"/>
                <a:cs typeface="Tahoma" panose="020B0604030504040204" pitchFamily="34" charset="0"/>
              </a:rPr>
              <a:t>As per para 35 of AS 26 internally generated goodwill should not be recognized as an asset.  </a:t>
            </a:r>
          </a:p>
          <a:p>
            <a:pPr algn="just">
              <a:spcBef>
                <a:spcPts val="600"/>
              </a:spcBef>
              <a:spcAft>
                <a:spcPts val="600"/>
              </a:spcAft>
              <a:buFont typeface="Wingdings" panose="05000000000000000000" pitchFamily="2" charset="2"/>
              <a:buChar char="§"/>
            </a:pPr>
            <a:r>
              <a:rPr lang="en-US" sz="2300" dirty="0">
                <a:latin typeface="Tahoma" panose="020B0604030504040204" pitchFamily="34" charset="0"/>
                <a:ea typeface="Tahoma" panose="020B0604030504040204" pitchFamily="34" charset="0"/>
                <a:cs typeface="Tahoma" panose="020B0604030504040204" pitchFamily="34" charset="0"/>
              </a:rPr>
              <a:t>Therefore, when it is not recognized as an asset, there is no possibility of sale.  </a:t>
            </a:r>
          </a:p>
          <a:p>
            <a:pPr algn="just">
              <a:spcBef>
                <a:spcPts val="600"/>
              </a:spcBef>
              <a:spcAft>
                <a:spcPts val="600"/>
              </a:spcAft>
              <a:buFont typeface="Wingdings" panose="05000000000000000000" pitchFamily="2" charset="2"/>
              <a:buChar char="§"/>
            </a:pPr>
            <a:r>
              <a:rPr lang="en-US" sz="2300" dirty="0">
                <a:latin typeface="Tahoma" panose="020B0604030504040204" pitchFamily="34" charset="0"/>
                <a:ea typeface="Tahoma" panose="020B0604030504040204" pitchFamily="34" charset="0"/>
                <a:cs typeface="Tahoma" panose="020B0604030504040204" pitchFamily="34" charset="0"/>
              </a:rPr>
              <a:t>Accordingly, self-generated goodwill has been replaced with “Self-generated asset” in the above example. </a:t>
            </a:r>
          </a:p>
          <a:p>
            <a:pPr algn="just">
              <a:spcBef>
                <a:spcPts val="600"/>
              </a:spcBef>
              <a:spcAft>
                <a:spcPts val="600"/>
              </a:spcAft>
              <a:buFont typeface="Wingdings" panose="05000000000000000000" pitchFamily="2" charset="2"/>
              <a:buChar char="§"/>
            </a:pPr>
            <a:r>
              <a:rPr lang="en-US" sz="2300" dirty="0">
                <a:latin typeface="Tahoma" panose="020B0604030504040204" pitchFamily="34" charset="0"/>
                <a:ea typeface="Tahoma" panose="020B0604030504040204" pitchFamily="34" charset="0"/>
                <a:cs typeface="Tahoma" panose="020B0604030504040204" pitchFamily="34" charset="0"/>
              </a:rPr>
              <a:t>It may be assumed that the self-generated asset is arising in development phase meeting all the conditions in para 4 of AS 26. </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2C5A135D-43A7-3C49-C493-8C29838389B3}"/>
              </a:ext>
            </a:extLst>
          </p:cNvPr>
          <p:cNvSpPr>
            <a:spLocks noGrp="1"/>
          </p:cNvSpPr>
          <p:nvPr>
            <p:ph type="sldNum" sz="quarter" idx="12"/>
          </p:nvPr>
        </p:nvSpPr>
        <p:spPr/>
        <p:txBody>
          <a:bodyPr/>
          <a:lstStyle/>
          <a:p>
            <a:fld id="{D8DEDE2C-4B76-45A2-849B-157C573EDADC}" type="slidenum">
              <a:rPr lang="en-IN" smtClean="0"/>
              <a:t>54</a:t>
            </a:fld>
            <a:endParaRPr lang="en-IN"/>
          </a:p>
        </p:txBody>
      </p:sp>
    </p:spTree>
    <p:extLst>
      <p:ext uri="{BB962C8B-B14F-4D97-AF65-F5344CB8AC3E}">
        <p14:creationId xmlns:p14="http://schemas.microsoft.com/office/powerpoint/2010/main" val="13617075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737616" y="548006"/>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517904"/>
            <a:ext cx="10515600" cy="3922776"/>
          </a:xfrm>
        </p:spPr>
        <p:txBody>
          <a:bodyPr>
            <a:norm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Issue</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In case of slump sale of the undertaking, whether the amount attributed to individual assets, including self-generated asset can be adjusted?</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There is no restriction in Rule 50 of the Draft Income-tax Rules, 2026.  In fact, the rule does not deal with the manner in which the amount attributed to individual assets is to adjusted.  The same is dealt with by way of examples in Circular No. 14/2021, dated 02.07.2021.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Though there is no example in respect of slump sale, in the absence of express restriction, the amount attributed to individual assets can be adjusted from the consideration for slump sale. </a:t>
            </a:r>
          </a:p>
          <a:p>
            <a:pPr marL="0" indent="0" algn="just">
              <a:spcBef>
                <a:spcPts val="600"/>
              </a:spcBef>
              <a:spcAft>
                <a:spcPts val="600"/>
              </a:spcAft>
              <a:buNone/>
            </a:pPr>
            <a:endParaRPr lang="en-US" sz="2300" dirty="0">
              <a:highlight>
                <a:srgbClr val="FFFF00"/>
              </a:highlight>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300" dirty="0">
              <a:highlight>
                <a:srgbClr val="FFFF00"/>
              </a:highlight>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300" dirty="0">
              <a:highlight>
                <a:srgbClr val="FFFF00"/>
              </a:highlight>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300" dirty="0">
              <a:highlight>
                <a:srgbClr val="FFFF00"/>
              </a:highlight>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5106649B-BDD8-B325-DB8E-B0C2EE04D885}"/>
              </a:ext>
            </a:extLst>
          </p:cNvPr>
          <p:cNvSpPr>
            <a:spLocks noGrp="1"/>
          </p:cNvSpPr>
          <p:nvPr>
            <p:ph type="sldNum" sz="quarter" idx="12"/>
          </p:nvPr>
        </p:nvSpPr>
        <p:spPr/>
        <p:txBody>
          <a:bodyPr/>
          <a:lstStyle/>
          <a:p>
            <a:fld id="{D8DEDE2C-4B76-45A2-849B-157C573EDADC}" type="slidenum">
              <a:rPr lang="en-IN" smtClean="0"/>
              <a:t>55</a:t>
            </a:fld>
            <a:endParaRPr lang="en-IN"/>
          </a:p>
        </p:txBody>
      </p:sp>
    </p:spTree>
    <p:extLst>
      <p:ext uri="{BB962C8B-B14F-4D97-AF65-F5344CB8AC3E}">
        <p14:creationId xmlns:p14="http://schemas.microsoft.com/office/powerpoint/2010/main" val="27477084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737616" y="280219"/>
            <a:ext cx="10515600" cy="772817"/>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399032"/>
            <a:ext cx="10515600" cy="4028374"/>
          </a:xfrm>
        </p:spPr>
        <p:txBody>
          <a:bodyPr>
            <a:normAutofit/>
          </a:bodyPr>
          <a:lstStyle/>
          <a:p>
            <a:pPr marL="0" indent="0" algn="just">
              <a:spcBef>
                <a:spcPts val="600"/>
              </a:spcBef>
              <a:spcAft>
                <a:spcPts val="600"/>
              </a:spcAft>
              <a:buNone/>
            </a:pPr>
            <a:r>
              <a:rPr lang="en-US" sz="2300" b="1" dirty="0">
                <a:latin typeface="Tahoma" panose="020B0604030504040204" pitchFamily="34" charset="0"/>
                <a:ea typeface="Tahoma" panose="020B0604030504040204" pitchFamily="34" charset="0"/>
                <a:cs typeface="Tahoma" panose="020B0604030504040204" pitchFamily="34" charset="0"/>
              </a:rPr>
              <a:t>Issue</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What would be the tax treatment of transfer of stock in trade to retiring partner vis-à-vis sale of stock-in-trade and using the proceeds to settle the account of retiring partner?</a:t>
            </a:r>
          </a:p>
          <a:p>
            <a:pPr algn="just">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In case of transfer of stock in trade to retiring partner, section 8 would apply</a:t>
            </a:r>
          </a:p>
          <a:p>
            <a:pPr algn="just">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In case of sale of stock in trade to outsider and using the proceeds to settle the account of retiring partner, -</a:t>
            </a:r>
          </a:p>
          <a:p>
            <a:pPr lvl="1" algn="just">
              <a:spcBef>
                <a:spcPts val="600"/>
              </a:spcBef>
              <a:spcAft>
                <a:spcPts val="600"/>
              </a:spcAft>
              <a:buFont typeface="Courier New" panose="02070309020205020404" pitchFamily="49" charset="0"/>
              <a:buChar char="o"/>
            </a:pPr>
            <a:r>
              <a:rPr lang="en-US" sz="2000" dirty="0">
                <a:latin typeface="Tahoma" panose="020B0604030504040204" pitchFamily="34" charset="0"/>
                <a:ea typeface="Tahoma" panose="020B0604030504040204" pitchFamily="34" charset="0"/>
                <a:cs typeface="Tahoma" panose="020B0604030504040204" pitchFamily="34" charset="0"/>
              </a:rPr>
              <a:t>Sale of stock in trade would give rise to regular business income</a:t>
            </a:r>
          </a:p>
          <a:p>
            <a:pPr lvl="1" algn="just">
              <a:spcBef>
                <a:spcPts val="600"/>
              </a:spcBef>
              <a:spcAft>
                <a:spcPts val="600"/>
              </a:spcAft>
              <a:buFont typeface="Courier New" panose="02070309020205020404" pitchFamily="49" charset="0"/>
              <a:buChar char="o"/>
            </a:pPr>
            <a:r>
              <a:rPr lang="en-US" sz="2000" dirty="0">
                <a:latin typeface="Tahoma" panose="020B0604030504040204" pitchFamily="34" charset="0"/>
                <a:ea typeface="Tahoma" panose="020B0604030504040204" pitchFamily="34" charset="0"/>
                <a:cs typeface="Tahoma" panose="020B0604030504040204" pitchFamily="34" charset="0"/>
              </a:rPr>
              <a:t>Section 67(10) would apply in respect of money paid to settle the dues of the outgoing partner. </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32BFCA20-ACAD-70F5-515D-E951D3A289CC}"/>
              </a:ext>
            </a:extLst>
          </p:cNvPr>
          <p:cNvSpPr>
            <a:spLocks noGrp="1"/>
          </p:cNvSpPr>
          <p:nvPr>
            <p:ph type="sldNum" sz="quarter" idx="12"/>
          </p:nvPr>
        </p:nvSpPr>
        <p:spPr/>
        <p:txBody>
          <a:bodyPr/>
          <a:lstStyle/>
          <a:p>
            <a:fld id="{D8DEDE2C-4B76-45A2-849B-157C573EDADC}" type="slidenum">
              <a:rPr lang="en-IN" smtClean="0"/>
              <a:t>56</a:t>
            </a:fld>
            <a:endParaRPr lang="en-IN"/>
          </a:p>
        </p:txBody>
      </p:sp>
    </p:spTree>
    <p:extLst>
      <p:ext uri="{BB962C8B-B14F-4D97-AF65-F5344CB8AC3E}">
        <p14:creationId xmlns:p14="http://schemas.microsoft.com/office/powerpoint/2010/main" val="15454116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646176" y="575438"/>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453896"/>
            <a:ext cx="10515600" cy="3922776"/>
          </a:xfrm>
        </p:spPr>
        <p:txBody>
          <a:bodyPr>
            <a:normAutofit/>
          </a:bodyPr>
          <a:lstStyle/>
          <a:p>
            <a:pPr marL="0" indent="0" algn="just">
              <a:spcBef>
                <a:spcPts val="600"/>
              </a:spcBef>
              <a:spcAft>
                <a:spcPts val="600"/>
              </a:spcAft>
              <a:buNone/>
            </a:pPr>
            <a:r>
              <a:rPr lang="en-US" sz="2300" b="1" dirty="0">
                <a:latin typeface="Tahoma" panose="020B0604030504040204" pitchFamily="34" charset="0"/>
                <a:ea typeface="Tahoma" panose="020B0604030504040204" pitchFamily="34" charset="0"/>
                <a:cs typeface="Tahoma" panose="020B0604030504040204" pitchFamily="34" charset="0"/>
              </a:rPr>
              <a:t>Issue</a:t>
            </a:r>
          </a:p>
          <a:p>
            <a:pPr marL="0" indent="0" algn="just">
              <a:lnSpc>
                <a:spcPct val="100000"/>
              </a:lnSpc>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Would the provisions of section 8 or 67(10) be attracted,  if rural agricultural land is given to the outgoing partner on retirement?  </a:t>
            </a:r>
          </a:p>
          <a:p>
            <a:pPr algn="just">
              <a:lnSpc>
                <a:spcPct val="100000"/>
              </a:lnSpc>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Since rural agricultural land is not a capital asset or stock in trade, neither section 8 nor section 67(10) would be attracted.  </a:t>
            </a:r>
          </a:p>
          <a:p>
            <a:pPr algn="just">
              <a:lnSpc>
                <a:spcPct val="100000"/>
              </a:lnSpc>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If rural agricultural land is sold to a third party and the proceeds therefrom are used to settle the dues of the retiring partner, then, though there would be no capital gains on transfer of rural agricultural land, the provisions of section 67(10) would be attracted on the money paid to the outgoing partner. </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144AACBD-47C4-9F7A-F80D-A642C0D67733}"/>
              </a:ext>
            </a:extLst>
          </p:cNvPr>
          <p:cNvSpPr>
            <a:spLocks noGrp="1"/>
          </p:cNvSpPr>
          <p:nvPr>
            <p:ph type="sldNum" sz="quarter" idx="12"/>
          </p:nvPr>
        </p:nvSpPr>
        <p:spPr/>
        <p:txBody>
          <a:bodyPr/>
          <a:lstStyle/>
          <a:p>
            <a:fld id="{D8DEDE2C-4B76-45A2-849B-157C573EDADC}" type="slidenum">
              <a:rPr lang="en-IN" smtClean="0"/>
              <a:t>57</a:t>
            </a:fld>
            <a:endParaRPr lang="en-IN"/>
          </a:p>
        </p:txBody>
      </p:sp>
    </p:spTree>
    <p:extLst>
      <p:ext uri="{BB962C8B-B14F-4D97-AF65-F5344CB8AC3E}">
        <p14:creationId xmlns:p14="http://schemas.microsoft.com/office/powerpoint/2010/main" val="13782188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646176" y="575438"/>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773936"/>
            <a:ext cx="10515600" cy="4053427"/>
          </a:xfrm>
        </p:spPr>
        <p:txBody>
          <a:bodyPr>
            <a:normAutofit/>
          </a:bodyPr>
          <a:lstStyle/>
          <a:p>
            <a:pPr marL="0" indent="0" algn="just">
              <a:spcBef>
                <a:spcPts val="600"/>
              </a:spcBef>
              <a:spcAft>
                <a:spcPts val="600"/>
              </a:spcAft>
              <a:buNone/>
            </a:pPr>
            <a:r>
              <a:rPr lang="en-US" sz="2300" b="1" dirty="0">
                <a:latin typeface="Tahoma" panose="020B0604030504040204" pitchFamily="34" charset="0"/>
                <a:ea typeface="Tahoma" panose="020B0604030504040204" pitchFamily="34" charset="0"/>
                <a:cs typeface="Tahoma" panose="020B0604030504040204" pitchFamily="34" charset="0"/>
              </a:rPr>
              <a:t>Issue</a:t>
            </a:r>
          </a:p>
          <a:p>
            <a:pPr marL="0" indent="0" algn="just">
              <a:lnSpc>
                <a:spcPct val="100000"/>
              </a:lnSpc>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Would the provisions of section 67(10) apply where the receipt is by legal heirs of deceased partner?</a:t>
            </a:r>
          </a:p>
          <a:p>
            <a:pPr marL="0" indent="0" algn="just">
              <a:lnSpc>
                <a:spcPct val="100000"/>
              </a:lnSpc>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Since both section 8 and 67(10) deal with taxability of receipt by a specified person. </a:t>
            </a:r>
          </a:p>
          <a:p>
            <a:pPr marL="0" indent="0" algn="just">
              <a:lnSpc>
                <a:spcPct val="100000"/>
              </a:lnSpc>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As per section 8(6)(b), “Specified person” means a person, who is a partner of a firm or member of other association of persons or body of individuals (not being a company or co-operative society) in any tax year. </a:t>
            </a:r>
          </a:p>
          <a:p>
            <a:pPr marL="0" indent="0" algn="just">
              <a:lnSpc>
                <a:spcPct val="100000"/>
              </a:lnSpc>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Since receipt by legal heirs of deceased partner is not receipt by “specified person”, we can take a view that the provisions of section 67(10) would not apply. </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DAD7F906-C2A9-0B01-662E-CA23D3A5D951}"/>
              </a:ext>
            </a:extLst>
          </p:cNvPr>
          <p:cNvSpPr>
            <a:spLocks noGrp="1"/>
          </p:cNvSpPr>
          <p:nvPr>
            <p:ph type="sldNum" sz="quarter" idx="12"/>
          </p:nvPr>
        </p:nvSpPr>
        <p:spPr/>
        <p:txBody>
          <a:bodyPr/>
          <a:lstStyle/>
          <a:p>
            <a:fld id="{D8DEDE2C-4B76-45A2-849B-157C573EDADC}" type="slidenum">
              <a:rPr lang="en-IN" smtClean="0"/>
              <a:t>58</a:t>
            </a:fld>
            <a:endParaRPr lang="en-IN"/>
          </a:p>
        </p:txBody>
      </p:sp>
    </p:spTree>
    <p:extLst>
      <p:ext uri="{BB962C8B-B14F-4D97-AF65-F5344CB8AC3E}">
        <p14:creationId xmlns:p14="http://schemas.microsoft.com/office/powerpoint/2010/main" val="25711202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646176" y="575438"/>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7. 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261872"/>
            <a:ext cx="10515600" cy="5404104"/>
          </a:xfrm>
        </p:spPr>
        <p:txBody>
          <a:bodyPr>
            <a:normAutofit/>
          </a:bodyPr>
          <a:lstStyle/>
          <a:p>
            <a:pPr marL="0" indent="0" algn="just">
              <a:spcBef>
                <a:spcPts val="600"/>
              </a:spcBef>
              <a:spcAft>
                <a:spcPts val="600"/>
              </a:spcAft>
              <a:buNone/>
            </a:pPr>
            <a:endParaRPr lang="en-US" sz="2300" b="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r>
              <a:rPr lang="en-US" sz="2300" b="1" dirty="0">
                <a:latin typeface="Tahoma" panose="020B0604030504040204" pitchFamily="34" charset="0"/>
                <a:ea typeface="Tahoma" panose="020B0604030504040204" pitchFamily="34" charset="0"/>
                <a:cs typeface="Tahoma" panose="020B0604030504040204" pitchFamily="34" charset="0"/>
              </a:rPr>
              <a:t>Issue</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Would capital balance include balances in current account and loan of partners?  </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4B0E9F3E-FB96-2299-E650-1398D04AAED2}"/>
              </a:ext>
            </a:extLst>
          </p:cNvPr>
          <p:cNvSpPr>
            <a:spLocks noGrp="1"/>
          </p:cNvSpPr>
          <p:nvPr>
            <p:ph type="sldNum" sz="quarter" idx="12"/>
          </p:nvPr>
        </p:nvSpPr>
        <p:spPr/>
        <p:txBody>
          <a:bodyPr/>
          <a:lstStyle/>
          <a:p>
            <a:fld id="{D8DEDE2C-4B76-45A2-849B-157C573EDADC}" type="slidenum">
              <a:rPr lang="en-IN" smtClean="0"/>
              <a:t>59</a:t>
            </a:fld>
            <a:endParaRPr lang="en-IN"/>
          </a:p>
        </p:txBody>
      </p:sp>
    </p:spTree>
    <p:extLst>
      <p:ext uri="{BB962C8B-B14F-4D97-AF65-F5344CB8AC3E}">
        <p14:creationId xmlns:p14="http://schemas.microsoft.com/office/powerpoint/2010/main" val="3651066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DDA83-CA06-0FF7-B847-0151F25C7BB3}"/>
              </a:ext>
            </a:extLst>
          </p:cNvPr>
          <p:cNvSpPr>
            <a:spLocks noGrp="1"/>
          </p:cNvSpPr>
          <p:nvPr>
            <p:ph type="title"/>
          </p:nvPr>
        </p:nvSpPr>
        <p:spPr>
          <a:xfrm>
            <a:off x="614517" y="127808"/>
            <a:ext cx="10739283" cy="731498"/>
          </a:xfrm>
        </p:spPr>
        <p:txBody>
          <a:bodyPr>
            <a:noAutofit/>
          </a:bodyPr>
          <a:lstStyle/>
          <a:p>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Relevant section of Income tax Act 2025 </a:t>
            </a:r>
            <a:r>
              <a:rPr lang="en-US" sz="2400" b="1" i="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vis-à-vis </a:t>
            </a:r>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Income-tax Act 1961</a:t>
            </a:r>
            <a:endParaRPr lang="en-US" sz="2400" dirty="0">
              <a:solidFill>
                <a:schemeClr val="accent1">
                  <a:lumMod val="50000"/>
                </a:schemeClr>
              </a:solidFill>
            </a:endParaRPr>
          </a:p>
        </p:txBody>
      </p:sp>
      <p:graphicFrame>
        <p:nvGraphicFramePr>
          <p:cNvPr id="4" name="Content Placeholder 3">
            <a:extLst>
              <a:ext uri="{FF2B5EF4-FFF2-40B4-BE49-F238E27FC236}">
                <a16:creationId xmlns:a16="http://schemas.microsoft.com/office/drawing/2014/main" id="{A983F786-B56C-8E08-3A9F-07AFB57A0132}"/>
              </a:ext>
            </a:extLst>
          </p:cNvPr>
          <p:cNvGraphicFramePr>
            <a:graphicFrameLocks noGrp="1"/>
          </p:cNvGraphicFramePr>
          <p:nvPr>
            <p:ph idx="1"/>
            <p:extLst>
              <p:ext uri="{D42A27DB-BD31-4B8C-83A1-F6EECF244321}">
                <p14:modId xmlns:p14="http://schemas.microsoft.com/office/powerpoint/2010/main" val="1897552243"/>
              </p:ext>
            </p:extLst>
          </p:nvPr>
        </p:nvGraphicFramePr>
        <p:xfrm>
          <a:off x="614518" y="859307"/>
          <a:ext cx="10962966" cy="5038085"/>
        </p:xfrm>
        <a:graphic>
          <a:graphicData uri="http://schemas.openxmlformats.org/drawingml/2006/table">
            <a:tbl>
              <a:tblPr firstRow="1" bandRow="1">
                <a:tableStyleId>{5C22544A-7EE6-4342-B048-85BDC9FD1C3A}</a:tableStyleId>
              </a:tblPr>
              <a:tblGrid>
                <a:gridCol w="1022258">
                  <a:extLst>
                    <a:ext uri="{9D8B030D-6E8A-4147-A177-3AD203B41FA5}">
                      <a16:colId xmlns:a16="http://schemas.microsoft.com/office/drawing/2014/main" val="459238537"/>
                    </a:ext>
                  </a:extLst>
                </a:gridCol>
                <a:gridCol w="1207008">
                  <a:extLst>
                    <a:ext uri="{9D8B030D-6E8A-4147-A177-3AD203B41FA5}">
                      <a16:colId xmlns:a16="http://schemas.microsoft.com/office/drawing/2014/main" val="1674359011"/>
                    </a:ext>
                  </a:extLst>
                </a:gridCol>
                <a:gridCol w="6867144">
                  <a:extLst>
                    <a:ext uri="{9D8B030D-6E8A-4147-A177-3AD203B41FA5}">
                      <a16:colId xmlns:a16="http://schemas.microsoft.com/office/drawing/2014/main" val="1902068060"/>
                    </a:ext>
                  </a:extLst>
                </a:gridCol>
                <a:gridCol w="1866556">
                  <a:extLst>
                    <a:ext uri="{9D8B030D-6E8A-4147-A177-3AD203B41FA5}">
                      <a16:colId xmlns:a16="http://schemas.microsoft.com/office/drawing/2014/main" val="2260555289"/>
                    </a:ext>
                  </a:extLst>
                </a:gridCol>
              </a:tblGrid>
              <a:tr h="695173">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Section in the Income-tax Act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Provision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Difference</a:t>
                      </a:r>
                    </a:p>
                  </a:txBody>
                  <a:tcPr/>
                </a:tc>
                <a:extLst>
                  <a:ext uri="{0D108BD9-81ED-4DB2-BD59-A6C34878D82A}">
                    <a16:rowId xmlns:a16="http://schemas.microsoft.com/office/drawing/2014/main" val="4148961739"/>
                  </a:ext>
                </a:extLst>
              </a:tr>
              <a:tr h="553288">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1961</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2025</a:t>
                      </a:r>
                    </a:p>
                  </a:txBody>
                  <a:tcPr/>
                </a:tc>
                <a:tc>
                  <a:txBody>
                    <a:bodyPr/>
                    <a:lstStyle/>
                    <a:p>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925527631"/>
                  </a:ext>
                </a:extLst>
              </a:tr>
              <a:tr h="525856">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167A</a:t>
                      </a:r>
                    </a:p>
                  </a:txBody>
                  <a:tcPr/>
                </a:tc>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324</a:t>
                      </a:r>
                    </a:p>
                  </a:txBody>
                  <a:tcPr/>
                </a:tc>
                <a:tc>
                  <a:txBody>
                    <a:bodyPr/>
                    <a:lstStyle/>
                    <a:p>
                      <a:pPr algn="l">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Charge of tax in case of a firm.</a:t>
                      </a: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hlinkClick r:id="rId2" action="ppaction://hlinksldjump"/>
                        </a:rPr>
                        <a:t>See Note-3</a:t>
                      </a:r>
                      <a:endPar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517651903"/>
                  </a:ext>
                </a:extLst>
              </a:tr>
              <a:tr h="958064">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 184</a:t>
                      </a:r>
                    </a:p>
                  </a:txBody>
                  <a:tcPr/>
                </a:tc>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325</a:t>
                      </a:r>
                    </a:p>
                  </a:txBody>
                  <a:tcPr/>
                </a:tc>
                <a:tc>
                  <a:txBody>
                    <a:bodyPr/>
                    <a:lstStyle/>
                    <a:p>
                      <a:pPr algn="l">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Assessment as a firm – Conditions to be complied with – partnership should be evidenced by an instrument in which individual shares of partners are specified. </a:t>
                      </a: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43761204"/>
                  </a:ext>
                </a:extLst>
              </a:tr>
              <a:tr h="562280">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185</a:t>
                      </a:r>
                    </a:p>
                  </a:txBody>
                  <a:tcPr/>
                </a:tc>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326</a:t>
                      </a:r>
                    </a:p>
                  </a:txBody>
                  <a:tcPr/>
                </a:tc>
                <a:tc>
                  <a:txBody>
                    <a:bodyPr/>
                    <a:lstStyle/>
                    <a:p>
                      <a:pPr algn="l">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Assessment when section 325 not compiled with</a:t>
                      </a: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2959274527"/>
                  </a:ext>
                </a:extLst>
              </a:tr>
              <a:tr h="484632">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187</a:t>
                      </a:r>
                    </a:p>
                  </a:txBody>
                  <a:tcPr/>
                </a:tc>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327</a:t>
                      </a:r>
                    </a:p>
                  </a:txBody>
                  <a:tcPr/>
                </a:tc>
                <a:tc>
                  <a:txBody>
                    <a:bodyPr/>
                    <a:lstStyle/>
                    <a:p>
                      <a:pPr algn="l">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Change in constitution of a firm</a:t>
                      </a: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826344801"/>
                  </a:ext>
                </a:extLst>
              </a:tr>
              <a:tr h="512064">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188</a:t>
                      </a:r>
                    </a:p>
                  </a:txBody>
                  <a:tcPr/>
                </a:tc>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328</a:t>
                      </a:r>
                    </a:p>
                  </a:txBody>
                  <a:tcPr/>
                </a:tc>
                <a:tc>
                  <a:txBody>
                    <a:bodyPr/>
                    <a:lstStyle/>
                    <a:p>
                      <a:pPr algn="l">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Succession of one firm by another firm</a:t>
                      </a: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552912713"/>
                  </a:ext>
                </a:extLst>
              </a:tr>
              <a:tr h="693085">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188A</a:t>
                      </a:r>
                    </a:p>
                  </a:txBody>
                  <a:tcPr/>
                </a:tc>
                <a:tc>
                  <a:txBody>
                    <a:bodyPr/>
                    <a:lstStyle/>
                    <a:p>
                      <a:pPr algn="ctr">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329</a:t>
                      </a:r>
                    </a:p>
                  </a:txBody>
                  <a:tcPr/>
                </a:tc>
                <a:tc>
                  <a:txBody>
                    <a:bodyPr/>
                    <a:lstStyle/>
                    <a:p>
                      <a:pPr algn="l">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Joint and several liability of partners for tax payable by firm</a:t>
                      </a:r>
                    </a:p>
                  </a:txBody>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4253833636"/>
                  </a:ext>
                </a:extLst>
              </a:tr>
            </a:tbl>
          </a:graphicData>
        </a:graphic>
      </p:graphicFrame>
      <p:sp>
        <p:nvSpPr>
          <p:cNvPr id="3" name="Slide Number Placeholder 2">
            <a:extLst>
              <a:ext uri="{FF2B5EF4-FFF2-40B4-BE49-F238E27FC236}">
                <a16:creationId xmlns:a16="http://schemas.microsoft.com/office/drawing/2014/main" id="{97601C48-7C4C-F00A-9043-687E95A0CCAA}"/>
              </a:ext>
            </a:extLst>
          </p:cNvPr>
          <p:cNvSpPr>
            <a:spLocks noGrp="1"/>
          </p:cNvSpPr>
          <p:nvPr>
            <p:ph type="sldNum" sz="quarter" idx="12"/>
          </p:nvPr>
        </p:nvSpPr>
        <p:spPr/>
        <p:txBody>
          <a:bodyPr/>
          <a:lstStyle/>
          <a:p>
            <a:fld id="{D8DEDE2C-4B76-45A2-849B-157C573EDADC}" type="slidenum">
              <a:rPr lang="en-IN" smtClean="0"/>
              <a:t>6</a:t>
            </a:fld>
            <a:endParaRPr lang="en-IN"/>
          </a:p>
        </p:txBody>
      </p:sp>
    </p:spTree>
    <p:extLst>
      <p:ext uri="{BB962C8B-B14F-4D97-AF65-F5344CB8AC3E}">
        <p14:creationId xmlns:p14="http://schemas.microsoft.com/office/powerpoint/2010/main" val="2958628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646176" y="575438"/>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7. 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572768"/>
            <a:ext cx="10515600" cy="3584448"/>
          </a:xfrm>
        </p:spPr>
        <p:txBody>
          <a:bodyPr>
            <a:normAutofit lnSpcReduction="10000"/>
          </a:bodyPr>
          <a:lstStyle/>
          <a:p>
            <a:pPr marL="0" indent="0" algn="just">
              <a:spcBef>
                <a:spcPts val="600"/>
              </a:spcBef>
              <a:spcAft>
                <a:spcPts val="600"/>
              </a:spcAft>
              <a:buNone/>
            </a:pPr>
            <a:r>
              <a:rPr lang="en-US" sz="2300" b="1" dirty="0">
                <a:latin typeface="Tahoma" panose="020B0604030504040204" pitchFamily="34" charset="0"/>
                <a:ea typeface="Tahoma" panose="020B0604030504040204" pitchFamily="34" charset="0"/>
                <a:cs typeface="Tahoma" panose="020B0604030504040204" pitchFamily="34" charset="0"/>
              </a:rPr>
              <a:t>Issue</a:t>
            </a:r>
          </a:p>
          <a:p>
            <a:pPr marL="0" indent="0" algn="just">
              <a:spcBef>
                <a:spcPts val="600"/>
              </a:spcBef>
              <a:spcAft>
                <a:spcPts val="600"/>
              </a:spcAft>
              <a:buNone/>
            </a:pPr>
            <a:r>
              <a:rPr lang="en-US" sz="2300" b="1" dirty="0">
                <a:latin typeface="Tahoma" panose="020B0604030504040204" pitchFamily="34" charset="0"/>
                <a:ea typeface="Tahoma" panose="020B0604030504040204" pitchFamily="34" charset="0"/>
                <a:cs typeface="Tahoma" panose="020B0604030504040204" pitchFamily="34" charset="0"/>
              </a:rPr>
              <a:t>I</a:t>
            </a:r>
            <a:r>
              <a:rPr lang="en-US" sz="2000" b="1" dirty="0">
                <a:latin typeface="Tahoma" panose="020B0604030504040204" pitchFamily="34" charset="0"/>
                <a:ea typeface="Tahoma" panose="020B0604030504040204" pitchFamily="34" charset="0"/>
                <a:cs typeface="Tahoma" panose="020B0604030504040204" pitchFamily="34" charset="0"/>
              </a:rPr>
              <a:t>s proportionate share of reserves to be considered as part of capital?</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Credit balance in the profit and loss account or balances in the reserves should be credited to partners’ accounts before reconstitution. Accordingly, the capital balance of the partners would increase. It would be further increased by the partner’s share of book profit on transfer of capital asset (after reduction of tax).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 money and fair market value of capital asset given to the retiring partner would be reduced by the capital balance of the Partner and the difference would be the capital gain under section 67(10). </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8EB2645C-6C06-5E30-EA9C-930FF1BE3121}"/>
              </a:ext>
            </a:extLst>
          </p:cNvPr>
          <p:cNvSpPr>
            <a:spLocks noGrp="1"/>
          </p:cNvSpPr>
          <p:nvPr>
            <p:ph type="sldNum" sz="quarter" idx="12"/>
          </p:nvPr>
        </p:nvSpPr>
        <p:spPr/>
        <p:txBody>
          <a:bodyPr/>
          <a:lstStyle/>
          <a:p>
            <a:fld id="{D8DEDE2C-4B76-45A2-849B-157C573EDADC}" type="slidenum">
              <a:rPr lang="en-IN" smtClean="0"/>
              <a:t>60</a:t>
            </a:fld>
            <a:endParaRPr lang="en-IN"/>
          </a:p>
        </p:txBody>
      </p:sp>
    </p:spTree>
    <p:extLst>
      <p:ext uri="{BB962C8B-B14F-4D97-AF65-F5344CB8AC3E}">
        <p14:creationId xmlns:p14="http://schemas.microsoft.com/office/powerpoint/2010/main" val="37246135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7F4-B3A1-693E-CF62-E17EFA84286A}"/>
              </a:ext>
            </a:extLst>
          </p:cNvPr>
          <p:cNvSpPr>
            <a:spLocks noGrp="1"/>
          </p:cNvSpPr>
          <p:nvPr>
            <p:ph type="title"/>
          </p:nvPr>
        </p:nvSpPr>
        <p:spPr>
          <a:xfrm>
            <a:off x="646176" y="575438"/>
            <a:ext cx="10515600" cy="505030"/>
          </a:xfrm>
        </p:spPr>
        <p:txBody>
          <a:bodyPr>
            <a:normAutofit fontScale="90000"/>
          </a:bodyPr>
          <a:lstStyle/>
          <a:p>
            <a:r>
              <a:rPr lang="en-US" sz="2400" b="1" i="0" dirty="0">
                <a:solidFill>
                  <a:schemeClr val="accent1">
                    <a:lumMod val="50000"/>
                  </a:schemeClr>
                </a:solidFill>
                <a:effectLst/>
                <a:latin typeface="Segoe UI" panose="020B0502040204020203" pitchFamily="34" charset="0"/>
                <a:cs typeface="Segoe UI" panose="020B0502040204020203" pitchFamily="34" charset="0"/>
              </a:rPr>
              <a:t>7. Tax implications on receipt of money or capital asset or both by a partner on reconstitution </a:t>
            </a:r>
            <a:r>
              <a:rPr lang="en-US" sz="2400" b="1" dirty="0">
                <a:solidFill>
                  <a:schemeClr val="accent1">
                    <a:lumMod val="50000"/>
                  </a:schemeClr>
                </a:solidFill>
                <a:latin typeface="Segoe UI" panose="020B0502040204020203" pitchFamily="34" charset="0"/>
                <a:cs typeface="Segoe UI" panose="020B0502040204020203" pitchFamily="34" charset="0"/>
              </a:rPr>
              <a:t>of firm [Section 67(10)  of the 2025 Act [corresponding to section 45(4) of the 1961 Act] </a:t>
            </a:r>
            <a:endParaRPr lang="en-US" sz="2400" b="1" i="0" dirty="0">
              <a:solidFill>
                <a:schemeClr val="accent1">
                  <a:lumMod val="50000"/>
                </a:schemeClr>
              </a:solidFill>
              <a:effectLst/>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E0E48FFE-8A8E-FCD2-4AF7-1E1D7771B19E}"/>
              </a:ext>
            </a:extLst>
          </p:cNvPr>
          <p:cNvSpPr>
            <a:spLocks noGrp="1"/>
          </p:cNvSpPr>
          <p:nvPr>
            <p:ph idx="1"/>
          </p:nvPr>
        </p:nvSpPr>
        <p:spPr>
          <a:xfrm>
            <a:off x="646176" y="1554480"/>
            <a:ext cx="10515600" cy="2761488"/>
          </a:xfrm>
        </p:spPr>
        <p:txBody>
          <a:bodyPr>
            <a:normAutofit/>
          </a:bodyPr>
          <a:lstStyle/>
          <a:p>
            <a:pPr marL="0" indent="0" algn="just">
              <a:spcBef>
                <a:spcPts val="600"/>
              </a:spcBef>
              <a:spcAft>
                <a:spcPts val="600"/>
              </a:spcAft>
              <a:buNone/>
            </a:pPr>
            <a:r>
              <a:rPr lang="en-US" sz="2300" b="1" dirty="0">
                <a:latin typeface="Tahoma" panose="020B0604030504040204" pitchFamily="34" charset="0"/>
                <a:ea typeface="Tahoma" panose="020B0604030504040204" pitchFamily="34" charset="0"/>
                <a:cs typeface="Tahoma" panose="020B0604030504040204" pitchFamily="34" charset="0"/>
              </a:rPr>
              <a:t>Issue</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How to compute capital gains if there is negative capital balance? </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 negative balance in the capital account represents money due by the partner to the firm. If such balance is not made good by him on reconstitution, it amounts to a waiver which may in turn amount to payment of cash applying the rationale  in Mahindra and Mahindra 404 ITR 1 SC.</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2F4667C3-1A14-3C5F-4FB5-5BDE80DFC819}"/>
              </a:ext>
            </a:extLst>
          </p:cNvPr>
          <p:cNvSpPr>
            <a:spLocks noGrp="1"/>
          </p:cNvSpPr>
          <p:nvPr>
            <p:ph type="sldNum" sz="quarter" idx="12"/>
          </p:nvPr>
        </p:nvSpPr>
        <p:spPr/>
        <p:txBody>
          <a:bodyPr/>
          <a:lstStyle/>
          <a:p>
            <a:fld id="{D8DEDE2C-4B76-45A2-849B-157C573EDADC}" type="slidenum">
              <a:rPr lang="en-IN" smtClean="0"/>
              <a:t>61</a:t>
            </a:fld>
            <a:endParaRPr lang="en-IN"/>
          </a:p>
        </p:txBody>
      </p:sp>
    </p:spTree>
    <p:extLst>
      <p:ext uri="{BB962C8B-B14F-4D97-AF65-F5344CB8AC3E}">
        <p14:creationId xmlns:p14="http://schemas.microsoft.com/office/powerpoint/2010/main" val="37260595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608BA-43F9-9F8D-7CF3-7249AE7225A3}"/>
              </a:ext>
            </a:extLst>
          </p:cNvPr>
          <p:cNvSpPr>
            <a:spLocks noGrp="1"/>
          </p:cNvSpPr>
          <p:nvPr>
            <p:ph type="title"/>
          </p:nvPr>
        </p:nvSpPr>
        <p:spPr>
          <a:xfrm>
            <a:off x="838200" y="365126"/>
            <a:ext cx="10515600" cy="888488"/>
          </a:xfrm>
        </p:spPr>
        <p:txBody>
          <a:bodyPr>
            <a:norm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Section 119(1) Carry forward and set off losses not permissible [corresponding to section 78(1) of Income-tax Act, 1961]</a:t>
            </a:r>
          </a:p>
        </p:txBody>
      </p:sp>
      <p:sp>
        <p:nvSpPr>
          <p:cNvPr id="3" name="Content Placeholder 2">
            <a:extLst>
              <a:ext uri="{FF2B5EF4-FFF2-40B4-BE49-F238E27FC236}">
                <a16:creationId xmlns:a16="http://schemas.microsoft.com/office/drawing/2014/main" id="{17FCE86C-3553-2BDB-2EE6-38D00160BA42}"/>
              </a:ext>
            </a:extLst>
          </p:cNvPr>
          <p:cNvSpPr>
            <a:spLocks noGrp="1"/>
          </p:cNvSpPr>
          <p:nvPr>
            <p:ph idx="1"/>
          </p:nvPr>
        </p:nvSpPr>
        <p:spPr>
          <a:xfrm>
            <a:off x="838200" y="1676202"/>
            <a:ext cx="10515600" cy="1543666"/>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In case of change in constitution of a firm during a tax year, firm cannot carry forward and set off so much of the loss proportionate to the share of a retired or deceased partner as exceeds his share of profits, if any, in the firm in respect of the tax year.</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11176AD9-E086-4E8F-FDA6-2082DA29BA5F}"/>
              </a:ext>
            </a:extLst>
          </p:cNvPr>
          <p:cNvSpPr>
            <a:spLocks noGrp="1"/>
          </p:cNvSpPr>
          <p:nvPr>
            <p:ph type="sldNum" sz="quarter" idx="12"/>
          </p:nvPr>
        </p:nvSpPr>
        <p:spPr/>
        <p:txBody>
          <a:bodyPr/>
          <a:lstStyle/>
          <a:p>
            <a:fld id="{D8DEDE2C-4B76-45A2-849B-157C573EDADC}" type="slidenum">
              <a:rPr lang="en-IN" smtClean="0"/>
              <a:t>62</a:t>
            </a:fld>
            <a:endParaRPr lang="en-IN"/>
          </a:p>
        </p:txBody>
      </p:sp>
    </p:spTree>
    <p:extLst>
      <p:ext uri="{BB962C8B-B14F-4D97-AF65-F5344CB8AC3E}">
        <p14:creationId xmlns:p14="http://schemas.microsoft.com/office/powerpoint/2010/main" val="3098744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F6AA4-CE75-A22E-C5D8-14D0C96CE80D}"/>
              </a:ext>
            </a:extLst>
          </p:cNvPr>
          <p:cNvSpPr>
            <a:spLocks noGrp="1"/>
          </p:cNvSpPr>
          <p:nvPr>
            <p:ph type="title"/>
          </p:nvPr>
        </p:nvSpPr>
        <p:spPr>
          <a:xfrm>
            <a:off x="838200" y="365125"/>
            <a:ext cx="10515600" cy="549275"/>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capital asset or intangible asset on succession of firm by a company not to be treated as a transfer [Section 70(1)(</a:t>
            </a:r>
            <a:r>
              <a:rPr lang="en-US" sz="2400" b="1" dirty="0" err="1">
                <a:solidFill>
                  <a:schemeClr val="accent1">
                    <a:lumMod val="50000"/>
                  </a:schemeClr>
                </a:solidFill>
                <a:latin typeface="Segoe UI" panose="020B0502040204020203" pitchFamily="34" charset="0"/>
                <a:cs typeface="Segoe UI" panose="020B0502040204020203" pitchFamily="34" charset="0"/>
              </a:rPr>
              <a:t>zd</a:t>
            </a:r>
            <a:r>
              <a:rPr lang="en-US" sz="2400" b="1" dirty="0">
                <a:solidFill>
                  <a:schemeClr val="accent1">
                    <a:lumMod val="50000"/>
                  </a:schemeClr>
                </a:solidFill>
                <a:latin typeface="Segoe UI" panose="020B0502040204020203" pitchFamily="34" charset="0"/>
                <a:cs typeface="Segoe UI" panose="020B0502040204020203" pitchFamily="34" charset="0"/>
              </a:rPr>
              <a:t>) of the 2025 Act corresponding to section 47(xiii) of the 1961 Act] </a:t>
            </a:r>
          </a:p>
        </p:txBody>
      </p:sp>
      <p:sp>
        <p:nvSpPr>
          <p:cNvPr id="3" name="Content Placeholder 2">
            <a:extLst>
              <a:ext uri="{FF2B5EF4-FFF2-40B4-BE49-F238E27FC236}">
                <a16:creationId xmlns:a16="http://schemas.microsoft.com/office/drawing/2014/main" id="{9E428273-E497-4E06-94AB-701D0F0EA62F}"/>
              </a:ext>
            </a:extLst>
          </p:cNvPr>
          <p:cNvSpPr>
            <a:spLocks noGrp="1"/>
          </p:cNvSpPr>
          <p:nvPr>
            <p:ph idx="1"/>
          </p:nvPr>
        </p:nvSpPr>
        <p:spPr>
          <a:xfrm>
            <a:off x="774192" y="1376807"/>
            <a:ext cx="10515600" cy="4517136"/>
          </a:xfrm>
        </p:spPr>
        <p:txBody>
          <a:bodyPr>
            <a:normAutofit lnSpcReduction="10000"/>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Transfer of a capital asset or intangible asset by a firm to a company as a result of succession of the firm by a company in the business carried on by the firm would </a:t>
            </a:r>
            <a:r>
              <a:rPr lang="en-US" sz="2000" b="1" u="sng" dirty="0">
                <a:latin typeface="Tahoma" panose="020B0604030504040204" pitchFamily="34" charset="0"/>
                <a:ea typeface="Tahoma" panose="020B0604030504040204" pitchFamily="34" charset="0"/>
                <a:cs typeface="Tahoma" panose="020B0604030504040204" pitchFamily="34" charset="0"/>
              </a:rPr>
              <a:t>not</a:t>
            </a:r>
            <a:r>
              <a:rPr lang="en-US" sz="2000" b="1" dirty="0">
                <a:latin typeface="Tahoma" panose="020B0604030504040204" pitchFamily="34" charset="0"/>
                <a:ea typeface="Tahoma" panose="020B0604030504040204" pitchFamily="34" charset="0"/>
                <a:cs typeface="Tahoma" panose="020B0604030504040204" pitchFamily="34" charset="0"/>
              </a:rPr>
              <a:t> </a:t>
            </a:r>
            <a:r>
              <a:rPr lang="en-US" sz="2000" dirty="0">
                <a:latin typeface="Tahoma" panose="020B0604030504040204" pitchFamily="34" charset="0"/>
                <a:ea typeface="Tahoma" panose="020B0604030504040204" pitchFamily="34" charset="0"/>
                <a:cs typeface="Tahoma" panose="020B0604030504040204" pitchFamily="34" charset="0"/>
              </a:rPr>
              <a:t>be treated as a transfer for levy of capital gains tax, if ─</a:t>
            </a:r>
          </a:p>
          <a:p>
            <a:pPr algn="just">
              <a:spcBef>
                <a:spcPts val="600"/>
              </a:spcBef>
              <a:spcAft>
                <a:spcPts val="600"/>
              </a:spcAft>
              <a:buFont typeface="Wingdings" panose="05000000000000000000" pitchFamily="2" charset="2"/>
              <a:buChar char="§"/>
            </a:pPr>
            <a:r>
              <a:rPr lang="en-US" sz="2000" b="1" dirty="0">
                <a:latin typeface="Tahoma" panose="020B0604030504040204" pitchFamily="34" charset="0"/>
                <a:ea typeface="Tahoma" panose="020B0604030504040204" pitchFamily="34" charset="0"/>
                <a:cs typeface="Tahoma" panose="020B0604030504040204" pitchFamily="34" charset="0"/>
              </a:rPr>
              <a:t>all the assets and liabilities of the firm </a:t>
            </a:r>
            <a:r>
              <a:rPr lang="en-US" sz="2000" dirty="0">
                <a:latin typeface="Tahoma" panose="020B0604030504040204" pitchFamily="34" charset="0"/>
                <a:ea typeface="Tahoma" panose="020B0604030504040204" pitchFamily="34" charset="0"/>
                <a:cs typeface="Tahoma" panose="020B0604030504040204" pitchFamily="34" charset="0"/>
              </a:rPr>
              <a:t>relating to the business immediately before the succession </a:t>
            </a:r>
            <a:r>
              <a:rPr lang="en-US" sz="2000" b="1" dirty="0">
                <a:latin typeface="Tahoma" panose="020B0604030504040204" pitchFamily="34" charset="0"/>
                <a:ea typeface="Tahoma" panose="020B0604030504040204" pitchFamily="34" charset="0"/>
                <a:cs typeface="Tahoma" panose="020B0604030504040204" pitchFamily="34" charset="0"/>
              </a:rPr>
              <a:t>become the assets and liabilities of the company</a:t>
            </a:r>
            <a:r>
              <a:rPr lang="en-US" sz="2000" dirty="0">
                <a:latin typeface="Tahoma" panose="020B0604030504040204" pitchFamily="34" charset="0"/>
                <a:ea typeface="Tahoma" panose="020B0604030504040204" pitchFamily="34" charset="0"/>
                <a:cs typeface="Tahoma" panose="020B0604030504040204" pitchFamily="34" charset="0"/>
              </a:rPr>
              <a:t>;</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all the partners of the firm, immediately before the succession, become the shareholders of the company </a:t>
            </a:r>
            <a:r>
              <a:rPr lang="en-US" sz="2000" b="1" dirty="0">
                <a:latin typeface="Tahoma" panose="020B0604030504040204" pitchFamily="34" charset="0"/>
                <a:ea typeface="Tahoma" panose="020B0604030504040204" pitchFamily="34" charset="0"/>
                <a:cs typeface="Tahoma" panose="020B0604030504040204" pitchFamily="34" charset="0"/>
              </a:rPr>
              <a:t>in the same proportion in which their capital accounts </a:t>
            </a:r>
            <a:r>
              <a:rPr lang="en-US" sz="2000" dirty="0">
                <a:latin typeface="Tahoma" panose="020B0604030504040204" pitchFamily="34" charset="0"/>
                <a:ea typeface="Tahoma" panose="020B0604030504040204" pitchFamily="34" charset="0"/>
                <a:cs typeface="Tahoma" panose="020B0604030504040204" pitchFamily="34" charset="0"/>
              </a:rPr>
              <a:t>stood in the books of the firm on the date of the succession;</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partners of the firm </a:t>
            </a:r>
            <a:r>
              <a:rPr lang="en-US" sz="2000" b="1" dirty="0">
                <a:latin typeface="Tahoma" panose="020B0604030504040204" pitchFamily="34" charset="0"/>
                <a:ea typeface="Tahoma" panose="020B0604030504040204" pitchFamily="34" charset="0"/>
                <a:cs typeface="Tahoma" panose="020B0604030504040204" pitchFamily="34" charset="0"/>
              </a:rPr>
              <a:t>do not receive any consideration or benefit</a:t>
            </a:r>
            <a:r>
              <a:rPr lang="en-US" sz="2000" dirty="0">
                <a:latin typeface="Tahoma" panose="020B0604030504040204" pitchFamily="34" charset="0"/>
                <a:ea typeface="Tahoma" panose="020B0604030504040204" pitchFamily="34" charset="0"/>
                <a:cs typeface="Tahoma" panose="020B0604030504040204" pitchFamily="34" charset="0"/>
              </a:rPr>
              <a:t>, directly or indirectly, in any form or manner, other than by way of allotment of shares in the company; and</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aggregate of the shareholding of the partners in the company </a:t>
            </a:r>
            <a:r>
              <a:rPr lang="en-US" sz="2000" b="1" dirty="0">
                <a:latin typeface="Tahoma" panose="020B0604030504040204" pitchFamily="34" charset="0"/>
                <a:ea typeface="Tahoma" panose="020B0604030504040204" pitchFamily="34" charset="0"/>
                <a:cs typeface="Tahoma" panose="020B0604030504040204" pitchFamily="34" charset="0"/>
              </a:rPr>
              <a:t>is not less than 50% of the total voting power</a:t>
            </a:r>
            <a:r>
              <a:rPr lang="en-US" sz="2000" dirty="0">
                <a:latin typeface="Tahoma" panose="020B0604030504040204" pitchFamily="34" charset="0"/>
                <a:ea typeface="Tahoma" panose="020B0604030504040204" pitchFamily="34" charset="0"/>
                <a:cs typeface="Tahoma" panose="020B0604030504040204" pitchFamily="34" charset="0"/>
              </a:rPr>
              <a:t> and such shareholding </a:t>
            </a:r>
            <a:r>
              <a:rPr lang="en-US" sz="2000" b="1" dirty="0">
                <a:latin typeface="Tahoma" panose="020B0604030504040204" pitchFamily="34" charset="0"/>
                <a:ea typeface="Tahoma" panose="020B0604030504040204" pitchFamily="34" charset="0"/>
                <a:cs typeface="Tahoma" panose="020B0604030504040204" pitchFamily="34" charset="0"/>
              </a:rPr>
              <a:t>continues to be not less than 50% for five years</a:t>
            </a:r>
            <a:r>
              <a:rPr lang="en-US" sz="2000" dirty="0">
                <a:latin typeface="Tahoma" panose="020B0604030504040204" pitchFamily="34" charset="0"/>
                <a:ea typeface="Tahoma" panose="020B0604030504040204" pitchFamily="34" charset="0"/>
                <a:cs typeface="Tahoma" panose="020B0604030504040204" pitchFamily="34" charset="0"/>
              </a:rPr>
              <a:t> from the date of succession;</a:t>
            </a: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B7B6B58E-BDFE-3969-1161-31145130B577}"/>
              </a:ext>
            </a:extLst>
          </p:cNvPr>
          <p:cNvSpPr>
            <a:spLocks noGrp="1"/>
          </p:cNvSpPr>
          <p:nvPr>
            <p:ph type="sldNum" sz="quarter" idx="12"/>
          </p:nvPr>
        </p:nvSpPr>
        <p:spPr/>
        <p:txBody>
          <a:bodyPr/>
          <a:lstStyle/>
          <a:p>
            <a:fld id="{D8DEDE2C-4B76-45A2-849B-157C573EDADC}" type="slidenum">
              <a:rPr lang="en-IN" smtClean="0"/>
              <a:t>63</a:t>
            </a:fld>
            <a:endParaRPr lang="en-IN"/>
          </a:p>
        </p:txBody>
      </p:sp>
    </p:spTree>
    <p:extLst>
      <p:ext uri="{BB962C8B-B14F-4D97-AF65-F5344CB8AC3E}">
        <p14:creationId xmlns:p14="http://schemas.microsoft.com/office/powerpoint/2010/main" val="42627695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F6AA4-CE75-A22E-C5D8-14D0C96CE80D}"/>
              </a:ext>
            </a:extLst>
          </p:cNvPr>
          <p:cNvSpPr>
            <a:spLocks noGrp="1"/>
          </p:cNvSpPr>
          <p:nvPr>
            <p:ph type="title"/>
          </p:nvPr>
        </p:nvSpPr>
        <p:spPr>
          <a:xfrm>
            <a:off x="838200" y="365125"/>
            <a:ext cx="10515600" cy="549275"/>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capital asset or intangible asset on succession of firm by a company not to be treated as a transfer [Section 70(1)(</a:t>
            </a:r>
            <a:r>
              <a:rPr lang="en-US" sz="2400" b="1" dirty="0" err="1">
                <a:solidFill>
                  <a:schemeClr val="accent1">
                    <a:lumMod val="50000"/>
                  </a:schemeClr>
                </a:solidFill>
                <a:latin typeface="Segoe UI" panose="020B0502040204020203" pitchFamily="34" charset="0"/>
                <a:cs typeface="Segoe UI" panose="020B0502040204020203" pitchFamily="34" charset="0"/>
              </a:rPr>
              <a:t>zd</a:t>
            </a:r>
            <a:r>
              <a:rPr lang="en-US" sz="2400" b="1" dirty="0">
                <a:solidFill>
                  <a:schemeClr val="accent1">
                    <a:lumMod val="50000"/>
                  </a:schemeClr>
                </a:solidFill>
                <a:latin typeface="Segoe UI" panose="020B0502040204020203" pitchFamily="34" charset="0"/>
                <a:cs typeface="Segoe UI" panose="020B0502040204020203" pitchFamily="34" charset="0"/>
              </a:rPr>
              <a:t>) of the 2025 Act corresponding to section 47(xiii) of the 1961 Act]</a:t>
            </a:r>
          </a:p>
        </p:txBody>
      </p:sp>
      <p:sp>
        <p:nvSpPr>
          <p:cNvPr id="3" name="Content Placeholder 2">
            <a:extLst>
              <a:ext uri="{FF2B5EF4-FFF2-40B4-BE49-F238E27FC236}">
                <a16:creationId xmlns:a16="http://schemas.microsoft.com/office/drawing/2014/main" id="{9E428273-E497-4E06-94AB-701D0F0EA62F}"/>
              </a:ext>
            </a:extLst>
          </p:cNvPr>
          <p:cNvSpPr>
            <a:spLocks noGrp="1"/>
          </p:cNvSpPr>
          <p:nvPr>
            <p:ph idx="1"/>
          </p:nvPr>
        </p:nvSpPr>
        <p:spPr>
          <a:xfrm>
            <a:off x="774192" y="1376807"/>
            <a:ext cx="10515600" cy="4517136"/>
          </a:xfrm>
        </p:spPr>
        <p:txBody>
          <a:bodyPr>
            <a:normAutofit/>
          </a:bodyPr>
          <a:lstStyle/>
          <a:p>
            <a:pPr algn="just">
              <a:spcBef>
                <a:spcPts val="600"/>
              </a:spcBef>
              <a:spcAft>
                <a:spcPts val="600"/>
              </a:spcAft>
              <a:buFont typeface="Wingdings" panose="05000000000000000000" pitchFamily="2" charset="2"/>
              <a:buChar char="§"/>
            </a:pPr>
            <a:r>
              <a:rPr lang="en-US" sz="2000" b="1" dirty="0">
                <a:latin typeface="Tahoma" panose="020B0604030504040204" pitchFamily="34" charset="0"/>
                <a:ea typeface="Tahoma" panose="020B0604030504040204" pitchFamily="34" charset="0"/>
                <a:cs typeface="Tahoma" panose="020B0604030504040204" pitchFamily="34" charset="0"/>
              </a:rPr>
              <a:t>Withdrawal of exemption on failure to fulfill the conditions [Section 71(2)]</a:t>
            </a:r>
          </a:p>
          <a:p>
            <a:pPr lvl="1" algn="just">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If any of the conditions are not complied with at the time of succession, then, this exemption would not be available and the transfer of capital asset/intangible asset would attract capital gains tax liability. </a:t>
            </a:r>
          </a:p>
          <a:p>
            <a:pPr lvl="1" algn="just">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 If any of the conditions are not complied with subsequently, like if the aggregate shareholding of the partners falls below 50% in the five years from the date of succession, the profits and gains arising from transfer of such capital asset or intangible asset not charged under section 67 would be deemed to be the profit and gains chargeable to tax under the head “Capital Gains” of the successor company for the tax year in which such conditions are not complied with. </a:t>
            </a: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BAD21042-B4DB-3A8C-C473-095F3A587484}"/>
              </a:ext>
            </a:extLst>
          </p:cNvPr>
          <p:cNvSpPr>
            <a:spLocks noGrp="1"/>
          </p:cNvSpPr>
          <p:nvPr>
            <p:ph type="sldNum" sz="quarter" idx="12"/>
          </p:nvPr>
        </p:nvSpPr>
        <p:spPr/>
        <p:txBody>
          <a:bodyPr/>
          <a:lstStyle/>
          <a:p>
            <a:fld id="{D8DEDE2C-4B76-45A2-849B-157C573EDADC}" type="slidenum">
              <a:rPr lang="en-IN" smtClean="0"/>
              <a:t>64</a:t>
            </a:fld>
            <a:endParaRPr lang="en-IN"/>
          </a:p>
        </p:txBody>
      </p:sp>
    </p:spTree>
    <p:extLst>
      <p:ext uri="{BB962C8B-B14F-4D97-AF65-F5344CB8AC3E}">
        <p14:creationId xmlns:p14="http://schemas.microsoft.com/office/powerpoint/2010/main" val="15685087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6C329-AD99-CA1C-6383-0DB5B9EF9F20}"/>
              </a:ext>
            </a:extLst>
          </p:cNvPr>
          <p:cNvSpPr>
            <a:spLocks noGrp="1"/>
          </p:cNvSpPr>
          <p:nvPr>
            <p:ph type="title"/>
          </p:nvPr>
        </p:nvSpPr>
        <p:spPr>
          <a:xfrm>
            <a:off x="477673" y="365126"/>
            <a:ext cx="10515600" cy="672104"/>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a capital asset on conversion of private limited and unlisted public company to Limited Liability Partnership [Section 70(1)(ze) of the 2025 Act corresponding to section 47(</a:t>
            </a:r>
            <a:r>
              <a:rPr lang="en-US" sz="2400" b="1" dirty="0" err="1">
                <a:solidFill>
                  <a:schemeClr val="accent1">
                    <a:lumMod val="50000"/>
                  </a:schemeClr>
                </a:solidFill>
                <a:latin typeface="Segoe UI" panose="020B0502040204020203" pitchFamily="34" charset="0"/>
                <a:cs typeface="Segoe UI" panose="020B0502040204020203" pitchFamily="34" charset="0"/>
              </a:rPr>
              <a:t>xiiib</a:t>
            </a:r>
            <a:r>
              <a:rPr lang="en-US" sz="2400" b="1" dirty="0">
                <a:solidFill>
                  <a:schemeClr val="accent1">
                    <a:lumMod val="50000"/>
                  </a:schemeClr>
                </a:solidFill>
                <a:latin typeface="Segoe UI" panose="020B0502040204020203" pitchFamily="34" charset="0"/>
                <a:cs typeface="Segoe UI" panose="020B0502040204020203" pitchFamily="34" charset="0"/>
              </a:rPr>
              <a:t>) of the 1961 Act] </a:t>
            </a:r>
          </a:p>
        </p:txBody>
      </p:sp>
      <p:sp>
        <p:nvSpPr>
          <p:cNvPr id="3" name="Content Placeholder 2">
            <a:extLst>
              <a:ext uri="{FF2B5EF4-FFF2-40B4-BE49-F238E27FC236}">
                <a16:creationId xmlns:a16="http://schemas.microsoft.com/office/drawing/2014/main" id="{61C3CB29-EFB0-F605-5935-0A91570234B8}"/>
              </a:ext>
            </a:extLst>
          </p:cNvPr>
          <p:cNvSpPr>
            <a:spLocks noGrp="1"/>
          </p:cNvSpPr>
          <p:nvPr>
            <p:ph idx="1"/>
          </p:nvPr>
        </p:nvSpPr>
        <p:spPr>
          <a:xfrm>
            <a:off x="614150" y="1651379"/>
            <a:ext cx="10379124" cy="3923511"/>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Transfer of a </a:t>
            </a:r>
            <a:r>
              <a:rPr lang="en-US" sz="2000" b="1" dirty="0">
                <a:latin typeface="Tahoma" panose="020B0604030504040204" pitchFamily="34" charset="0"/>
                <a:ea typeface="Tahoma" panose="020B0604030504040204" pitchFamily="34" charset="0"/>
                <a:cs typeface="Tahoma" panose="020B0604030504040204" pitchFamily="34" charset="0"/>
              </a:rPr>
              <a:t>capital asset or intangible asset by a private company or unlisted public company to a LLP</a:t>
            </a:r>
            <a:r>
              <a:rPr lang="en-US" sz="2000" dirty="0">
                <a:latin typeface="Tahoma" panose="020B0604030504040204" pitchFamily="34" charset="0"/>
                <a:ea typeface="Tahoma" panose="020B0604030504040204" pitchFamily="34" charset="0"/>
                <a:cs typeface="Tahoma" panose="020B0604030504040204" pitchFamily="34" charset="0"/>
              </a:rPr>
              <a:t> or transfer of a share or shares held in the company by a shareholder as a result of </a:t>
            </a:r>
            <a:r>
              <a:rPr lang="en-US" sz="2000" b="1" dirty="0">
                <a:latin typeface="Tahoma" panose="020B0604030504040204" pitchFamily="34" charset="0"/>
                <a:ea typeface="Tahoma" panose="020B0604030504040204" pitchFamily="34" charset="0"/>
                <a:cs typeface="Tahoma" panose="020B0604030504040204" pitchFamily="34" charset="0"/>
              </a:rPr>
              <a:t>conversion of the company into an LLP </a:t>
            </a:r>
            <a:r>
              <a:rPr lang="en-US" sz="2000" dirty="0">
                <a:latin typeface="Tahoma" panose="020B0604030504040204" pitchFamily="34" charset="0"/>
                <a:ea typeface="Tahoma" panose="020B0604030504040204" pitchFamily="34" charset="0"/>
                <a:cs typeface="Tahoma" panose="020B0604030504040204" pitchFamily="34" charset="0"/>
              </a:rPr>
              <a:t>under the provisions of sections 56 and 57 of the LLP Act, 2008, would </a:t>
            </a:r>
            <a:r>
              <a:rPr lang="en-US" sz="2000" b="1" u="sng" dirty="0">
                <a:latin typeface="Tahoma" panose="020B0604030504040204" pitchFamily="34" charset="0"/>
                <a:ea typeface="Tahoma" panose="020B0604030504040204" pitchFamily="34" charset="0"/>
                <a:cs typeface="Tahoma" panose="020B0604030504040204" pitchFamily="34" charset="0"/>
              </a:rPr>
              <a:t>not</a:t>
            </a:r>
            <a:r>
              <a:rPr lang="en-US" sz="2000" dirty="0">
                <a:latin typeface="Tahoma" panose="020B0604030504040204" pitchFamily="34" charset="0"/>
                <a:ea typeface="Tahoma" panose="020B0604030504040204" pitchFamily="34" charset="0"/>
                <a:cs typeface="Tahoma" panose="020B0604030504040204" pitchFamily="34" charset="0"/>
              </a:rPr>
              <a:t> be treated as a transfer for levy of capital gains tax, if ─</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all the assets and liabilities of the company, immediately before the conversion, become the assets and liabilities of the LLP;</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all the shareholders of the company, immediately before the conversion, become the partners of the LLP and </a:t>
            </a:r>
            <a:r>
              <a:rPr lang="en-US" sz="2000" dirty="0"/>
              <a:t>their capital </a:t>
            </a:r>
            <a:r>
              <a:rPr lang="en-US" sz="2000" dirty="0">
                <a:latin typeface="Tahoma" panose="020B0604030504040204" pitchFamily="34" charset="0"/>
                <a:ea typeface="Tahoma" panose="020B0604030504040204" pitchFamily="34" charset="0"/>
                <a:cs typeface="Tahoma" panose="020B0604030504040204" pitchFamily="34" charset="0"/>
              </a:rPr>
              <a:t>contribution and profit-sharing ratio in the LLP are in the same proportion as their shareholding in the company on the date of conversion;</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shareholders of the company do not receive any consideration or benefit, directly or indirectly, other than by way of share in profit and capital contribution in the LLP;</a:t>
            </a: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400" dirty="0"/>
          </a:p>
          <a:p>
            <a:pPr algn="just">
              <a:buFont typeface="Wingdings" panose="05000000000000000000" pitchFamily="2" charset="2"/>
              <a:buChar char="§"/>
            </a:pPr>
            <a:endParaRPr lang="en-US" sz="2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0BD51FC3-A97E-9D84-25BA-3855E29EA288}"/>
              </a:ext>
            </a:extLst>
          </p:cNvPr>
          <p:cNvSpPr>
            <a:spLocks noGrp="1"/>
          </p:cNvSpPr>
          <p:nvPr>
            <p:ph type="sldNum" sz="quarter" idx="12"/>
          </p:nvPr>
        </p:nvSpPr>
        <p:spPr/>
        <p:txBody>
          <a:bodyPr/>
          <a:lstStyle/>
          <a:p>
            <a:fld id="{D8DEDE2C-4B76-45A2-849B-157C573EDADC}" type="slidenum">
              <a:rPr lang="en-IN" smtClean="0"/>
              <a:t>65</a:t>
            </a:fld>
            <a:endParaRPr lang="en-IN"/>
          </a:p>
        </p:txBody>
      </p:sp>
    </p:spTree>
    <p:extLst>
      <p:ext uri="{BB962C8B-B14F-4D97-AF65-F5344CB8AC3E}">
        <p14:creationId xmlns:p14="http://schemas.microsoft.com/office/powerpoint/2010/main" val="17112205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7EF91-ACD4-0B56-A867-CB39C384FA89}"/>
              </a:ext>
            </a:extLst>
          </p:cNvPr>
          <p:cNvSpPr>
            <a:spLocks noGrp="1"/>
          </p:cNvSpPr>
          <p:nvPr>
            <p:ph type="title"/>
          </p:nvPr>
        </p:nvSpPr>
        <p:spPr>
          <a:xfrm>
            <a:off x="838200" y="612013"/>
            <a:ext cx="10515600" cy="658457"/>
          </a:xfrm>
        </p:spPr>
        <p:txBody>
          <a:bodyPr>
            <a:normAutofit fontScale="90000"/>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Transfer of a capital asset on conversion of private limited and unlisted public company to Limited Liability Partnership [Section 70(1)(ze) of the 2025 Act corresponding to section 47(</a:t>
            </a:r>
            <a:r>
              <a:rPr lang="en-US" sz="2400" b="1" dirty="0" err="1">
                <a:solidFill>
                  <a:schemeClr val="accent1">
                    <a:lumMod val="50000"/>
                  </a:schemeClr>
                </a:solidFill>
                <a:latin typeface="Segoe UI" panose="020B0502040204020203" pitchFamily="34" charset="0"/>
                <a:cs typeface="Segoe UI" panose="020B0502040204020203" pitchFamily="34" charset="0"/>
              </a:rPr>
              <a:t>xiiib</a:t>
            </a:r>
            <a:r>
              <a:rPr lang="en-US" sz="2400" b="1" dirty="0">
                <a:solidFill>
                  <a:schemeClr val="accent1">
                    <a:lumMod val="50000"/>
                  </a:schemeClr>
                </a:solidFill>
                <a:latin typeface="Segoe UI" panose="020B0502040204020203" pitchFamily="34" charset="0"/>
                <a:cs typeface="Segoe UI" panose="020B0502040204020203" pitchFamily="34" charset="0"/>
              </a:rPr>
              <a:t>) of the 1961 Act] </a:t>
            </a: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F9118612-80CD-EF7D-A723-34B335FCF436}"/>
              </a:ext>
            </a:extLst>
          </p:cNvPr>
          <p:cNvSpPr>
            <a:spLocks noGrp="1"/>
          </p:cNvSpPr>
          <p:nvPr>
            <p:ph idx="1"/>
          </p:nvPr>
        </p:nvSpPr>
        <p:spPr>
          <a:xfrm>
            <a:off x="838200" y="1681316"/>
            <a:ext cx="10515600" cy="3805084"/>
          </a:xfrm>
        </p:spPr>
        <p:txBody>
          <a:bodyPr>
            <a:normAutofit lnSpcReduction="10000"/>
          </a:bodyPr>
          <a:lstStyle/>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aggregate of the profit-sharing ratio of the shareholders of the company in the limited liability partnership </a:t>
            </a:r>
            <a:r>
              <a:rPr lang="en-US" sz="2000" b="1" dirty="0">
                <a:latin typeface="Tahoma" panose="020B0604030504040204" pitchFamily="34" charset="0"/>
                <a:ea typeface="Tahoma" panose="020B0604030504040204" pitchFamily="34" charset="0"/>
                <a:cs typeface="Tahoma" panose="020B0604030504040204" pitchFamily="34" charset="0"/>
              </a:rPr>
              <a:t>shall not be less than 50% </a:t>
            </a:r>
            <a:r>
              <a:rPr lang="en-US" sz="2000" dirty="0">
                <a:latin typeface="Tahoma" panose="020B0604030504040204" pitchFamily="34" charset="0"/>
                <a:ea typeface="Tahoma" panose="020B0604030504040204" pitchFamily="34" charset="0"/>
                <a:cs typeface="Tahoma" panose="020B0604030504040204" pitchFamily="34" charset="0"/>
              </a:rPr>
              <a:t>at any time during five years from the date of conversion;</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total sales, turnover or gross receipts in the business of the company in any of the three tax years preceding the tax year in which the conversion takes place </a:t>
            </a:r>
            <a:r>
              <a:rPr lang="en-US" sz="2000" b="1" dirty="0">
                <a:latin typeface="Tahoma" panose="020B0604030504040204" pitchFamily="34" charset="0"/>
                <a:ea typeface="Tahoma" panose="020B0604030504040204" pitchFamily="34" charset="0"/>
                <a:cs typeface="Tahoma" panose="020B0604030504040204" pitchFamily="34" charset="0"/>
              </a:rPr>
              <a:t>does not exceed Rs.60 lakh;</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total value of the assets, as appearing in the books of account of the company in any of the three tax years preceding the tax year in which the conversion takes place does not exceed </a:t>
            </a:r>
            <a:r>
              <a:rPr lang="en-US" sz="2000" b="1" dirty="0">
                <a:latin typeface="Tahoma" panose="020B0604030504040204" pitchFamily="34" charset="0"/>
                <a:ea typeface="Tahoma" panose="020B0604030504040204" pitchFamily="34" charset="0"/>
                <a:cs typeface="Tahoma" panose="020B0604030504040204" pitchFamily="34" charset="0"/>
              </a:rPr>
              <a:t>Rs.5 crore</a:t>
            </a:r>
            <a:r>
              <a:rPr lang="en-US" sz="2000" dirty="0">
                <a:latin typeface="Tahoma" panose="020B0604030504040204" pitchFamily="34" charset="0"/>
                <a:ea typeface="Tahoma" panose="020B0604030504040204" pitchFamily="34" charset="0"/>
                <a:cs typeface="Tahoma" panose="020B0604030504040204" pitchFamily="34" charset="0"/>
              </a:rPr>
              <a:t>; and</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no amount is paid, either directly or indirectly, to any partner out of balance of accumulated profit standing in the accounts of the company on the date of conversion for three years from the date of conversion;</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4CA69065-C6C3-3F06-4266-C7539C27F8C8}"/>
              </a:ext>
            </a:extLst>
          </p:cNvPr>
          <p:cNvSpPr>
            <a:spLocks noGrp="1"/>
          </p:cNvSpPr>
          <p:nvPr>
            <p:ph type="sldNum" sz="quarter" idx="12"/>
          </p:nvPr>
        </p:nvSpPr>
        <p:spPr/>
        <p:txBody>
          <a:bodyPr/>
          <a:lstStyle/>
          <a:p>
            <a:fld id="{D8DEDE2C-4B76-45A2-849B-157C573EDADC}" type="slidenum">
              <a:rPr lang="en-IN" smtClean="0"/>
              <a:t>66</a:t>
            </a:fld>
            <a:endParaRPr lang="en-IN"/>
          </a:p>
        </p:txBody>
      </p:sp>
    </p:spTree>
    <p:extLst>
      <p:ext uri="{BB962C8B-B14F-4D97-AF65-F5344CB8AC3E}">
        <p14:creationId xmlns:p14="http://schemas.microsoft.com/office/powerpoint/2010/main" val="6244998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7EF91-ACD4-0B56-A867-CB39C384FA89}"/>
              </a:ext>
            </a:extLst>
          </p:cNvPr>
          <p:cNvSpPr>
            <a:spLocks noGrp="1"/>
          </p:cNvSpPr>
          <p:nvPr>
            <p:ph type="title"/>
          </p:nvPr>
        </p:nvSpPr>
        <p:spPr>
          <a:xfrm>
            <a:off x="929640" y="557149"/>
            <a:ext cx="10515600" cy="658457"/>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a capital asset on conversion of private limited and unlisted public company to Limited Liability Partnership [Section 70(1)(ze) of the 2025 Act corresponding to section 47(</a:t>
            </a:r>
            <a:r>
              <a:rPr lang="en-US" sz="2400" b="1" dirty="0" err="1">
                <a:solidFill>
                  <a:schemeClr val="accent1">
                    <a:lumMod val="50000"/>
                  </a:schemeClr>
                </a:solidFill>
                <a:latin typeface="Segoe UI" panose="020B0502040204020203" pitchFamily="34" charset="0"/>
                <a:cs typeface="Segoe UI" panose="020B0502040204020203" pitchFamily="34" charset="0"/>
              </a:rPr>
              <a:t>xiiib</a:t>
            </a:r>
            <a:r>
              <a:rPr lang="en-US" sz="2400" b="1" dirty="0">
                <a:solidFill>
                  <a:schemeClr val="accent1">
                    <a:lumMod val="50000"/>
                  </a:schemeClr>
                </a:solidFill>
                <a:latin typeface="Segoe UI" panose="020B0502040204020203" pitchFamily="34" charset="0"/>
                <a:cs typeface="Segoe UI" panose="020B0502040204020203" pitchFamily="34" charset="0"/>
              </a:rPr>
              <a:t>) of the 1961 Act] </a:t>
            </a: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F9118612-80CD-EF7D-A723-34B335FCF436}"/>
              </a:ext>
            </a:extLst>
          </p:cNvPr>
          <p:cNvSpPr>
            <a:spLocks noGrp="1"/>
          </p:cNvSpPr>
          <p:nvPr>
            <p:ph idx="1"/>
          </p:nvPr>
        </p:nvSpPr>
        <p:spPr>
          <a:xfrm>
            <a:off x="838200" y="1141820"/>
            <a:ext cx="10515600" cy="4143412"/>
          </a:xfrm>
        </p:spPr>
        <p:txBody>
          <a:bodyPr>
            <a:normAutofit lnSpcReduction="10000"/>
          </a:bodyPr>
          <a:lstStyle/>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r>
              <a:rPr lang="en-US" sz="2000" b="1" dirty="0">
                <a:latin typeface="Tahoma" panose="020B0604030504040204" pitchFamily="34" charset="0"/>
                <a:ea typeface="Tahoma" panose="020B0604030504040204" pitchFamily="34" charset="0"/>
                <a:cs typeface="Tahoma" panose="020B0604030504040204" pitchFamily="34" charset="0"/>
              </a:rPr>
              <a:t>Withdrawal of exemption on failure to fulfil the conditions [Section 71(3)]</a:t>
            </a: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lvl="1" algn="just">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If any of the conditions are not complied with at the time of conversion, then, this exemption would not be available and the transfer of capital asset/intangible asset would attract capital gains tax liability. </a:t>
            </a:r>
          </a:p>
          <a:p>
            <a:pPr lvl="1" algn="just">
              <a:spcBef>
                <a:spcPts val="600"/>
              </a:spcBef>
              <a:spcAft>
                <a:spcPts val="600"/>
              </a:spcAft>
            </a:pPr>
            <a:r>
              <a:rPr lang="en-US" sz="2000" dirty="0">
                <a:latin typeface="Tahoma" panose="020B0604030504040204" pitchFamily="34" charset="0"/>
                <a:ea typeface="Tahoma" panose="020B0604030504040204" pitchFamily="34" charset="0"/>
                <a:cs typeface="Tahoma" panose="020B0604030504040204" pitchFamily="34" charset="0"/>
              </a:rPr>
              <a:t>If any of the conditions are not complied with subsequently, like if the aggregate of the profit-sharing ratio of the shareholders of the company falls below 50% at any time in the five years from the date of conversion, the profits and gains arising from transfer of such capital asset or intangible asset or share or shares not charged under section 67 would be deemed to be the profit and gains chargeable to tax under the head “Capital Gains” of the successor LLP or the shareholder of the processor company, for the tax year in which such conditions are not complied with. </a:t>
            </a: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F1F3E5C8-69C4-ADCA-9BE3-D4F51FF83B96}"/>
              </a:ext>
            </a:extLst>
          </p:cNvPr>
          <p:cNvSpPr>
            <a:spLocks noGrp="1"/>
          </p:cNvSpPr>
          <p:nvPr>
            <p:ph type="sldNum" sz="quarter" idx="12"/>
          </p:nvPr>
        </p:nvSpPr>
        <p:spPr/>
        <p:txBody>
          <a:bodyPr/>
          <a:lstStyle/>
          <a:p>
            <a:fld id="{D8DEDE2C-4B76-45A2-849B-157C573EDADC}" type="slidenum">
              <a:rPr lang="en-IN" smtClean="0"/>
              <a:t>67</a:t>
            </a:fld>
            <a:endParaRPr lang="en-IN"/>
          </a:p>
        </p:txBody>
      </p:sp>
    </p:spTree>
    <p:extLst>
      <p:ext uri="{BB962C8B-B14F-4D97-AF65-F5344CB8AC3E}">
        <p14:creationId xmlns:p14="http://schemas.microsoft.com/office/powerpoint/2010/main" val="8105124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F742-F5FF-5DFF-24B6-0CF78C627F6D}"/>
              </a:ext>
            </a:extLst>
          </p:cNvPr>
          <p:cNvSpPr>
            <a:spLocks noGrp="1"/>
          </p:cNvSpPr>
          <p:nvPr>
            <p:ph type="title"/>
          </p:nvPr>
        </p:nvSpPr>
        <p:spPr>
          <a:xfrm>
            <a:off x="463296" y="273685"/>
            <a:ext cx="10515600" cy="1325563"/>
          </a:xfrm>
        </p:spPr>
        <p:txBody>
          <a:bodyPr>
            <a:norm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a capital asset on conversion of private limited and unlisted public company to Limited Liability Partnership [Section 70(1)(ze) of the 2025 Act corresponding to section 47(</a:t>
            </a:r>
            <a:r>
              <a:rPr lang="en-US" sz="2400" b="1" dirty="0" err="1">
                <a:solidFill>
                  <a:schemeClr val="accent1">
                    <a:lumMod val="50000"/>
                  </a:schemeClr>
                </a:solidFill>
                <a:latin typeface="Segoe UI" panose="020B0502040204020203" pitchFamily="34" charset="0"/>
                <a:cs typeface="Segoe UI" panose="020B0502040204020203" pitchFamily="34" charset="0"/>
              </a:rPr>
              <a:t>xiiib</a:t>
            </a:r>
            <a:r>
              <a:rPr lang="en-US" sz="2400" b="1" dirty="0">
                <a:solidFill>
                  <a:schemeClr val="accent1">
                    <a:lumMod val="50000"/>
                  </a:schemeClr>
                </a:solidFill>
                <a:latin typeface="Segoe UI" panose="020B0502040204020203" pitchFamily="34" charset="0"/>
                <a:cs typeface="Segoe UI" panose="020B0502040204020203" pitchFamily="34" charset="0"/>
              </a:rPr>
              <a:t>) of the 1961 Act] </a:t>
            </a:r>
            <a:endPar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AA9EB963-857B-EFFF-941D-A5C33E1D7859}"/>
              </a:ext>
            </a:extLst>
          </p:cNvPr>
          <p:cNvSpPr>
            <a:spLocks noGrp="1"/>
          </p:cNvSpPr>
          <p:nvPr>
            <p:ph idx="1"/>
          </p:nvPr>
        </p:nvSpPr>
        <p:spPr>
          <a:xfrm>
            <a:off x="600456" y="1690687"/>
            <a:ext cx="10515600" cy="4276159"/>
          </a:xfrm>
        </p:spPr>
        <p:txBody>
          <a:bodyPr>
            <a:noAutofit/>
          </a:bodyPr>
          <a:lstStyle/>
          <a:p>
            <a:pPr marL="0" indent="0" algn="just">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Decision in </a:t>
            </a:r>
            <a:r>
              <a:rPr lang="en-US" sz="1800" i="1" dirty="0">
                <a:latin typeface="Tahoma" panose="020B0604030504040204" pitchFamily="34" charset="0"/>
                <a:ea typeface="Tahoma" panose="020B0604030504040204" pitchFamily="34" charset="0"/>
                <a:cs typeface="Tahoma" panose="020B0604030504040204" pitchFamily="34" charset="0"/>
              </a:rPr>
              <a:t>CIT v. </a:t>
            </a:r>
            <a:r>
              <a:rPr lang="en-US" sz="1800" i="1" dirty="0" err="1">
                <a:latin typeface="Tahoma" panose="020B0604030504040204" pitchFamily="34" charset="0"/>
                <a:ea typeface="Tahoma" panose="020B0604030504040204" pitchFamily="34" charset="0"/>
                <a:cs typeface="Tahoma" panose="020B0604030504040204" pitchFamily="34" charset="0"/>
              </a:rPr>
              <a:t>Texspin</a:t>
            </a:r>
            <a:r>
              <a:rPr lang="en-US" sz="1800" i="1" dirty="0">
                <a:latin typeface="Tahoma" panose="020B0604030504040204" pitchFamily="34" charset="0"/>
                <a:ea typeface="Tahoma" panose="020B0604030504040204" pitchFamily="34" charset="0"/>
                <a:cs typeface="Tahoma" panose="020B0604030504040204" pitchFamily="34" charset="0"/>
              </a:rPr>
              <a:t> </a:t>
            </a:r>
            <a:r>
              <a:rPr lang="en-US" sz="1800" i="1" dirty="0" err="1">
                <a:latin typeface="Tahoma" panose="020B0604030504040204" pitchFamily="34" charset="0"/>
                <a:ea typeface="Tahoma" panose="020B0604030504040204" pitchFamily="34" charset="0"/>
                <a:cs typeface="Tahoma" panose="020B0604030504040204" pitchFamily="34" charset="0"/>
              </a:rPr>
              <a:t>Engg</a:t>
            </a:r>
            <a:r>
              <a:rPr lang="en-US" sz="1800" i="1" dirty="0">
                <a:latin typeface="Tahoma" panose="020B0604030504040204" pitchFamily="34" charset="0"/>
                <a:ea typeface="Tahoma" panose="020B0604030504040204" pitchFamily="34" charset="0"/>
                <a:cs typeface="Tahoma" panose="020B0604030504040204" pitchFamily="34" charset="0"/>
              </a:rPr>
              <a:t>. And Mfg. Words (2003) 129 </a:t>
            </a:r>
            <a:r>
              <a:rPr lang="en-US" sz="1800" i="1" dirty="0" err="1">
                <a:latin typeface="Tahoma" panose="020B0604030504040204" pitchFamily="34" charset="0"/>
                <a:ea typeface="Tahoma" panose="020B0604030504040204" pitchFamily="34" charset="0"/>
                <a:cs typeface="Tahoma" panose="020B0604030504040204" pitchFamily="34" charset="0"/>
              </a:rPr>
              <a:t>Taxmann</a:t>
            </a:r>
            <a:r>
              <a:rPr lang="en-US" sz="1800" i="1" dirty="0">
                <a:latin typeface="Tahoma" panose="020B0604030504040204" pitchFamily="34" charset="0"/>
                <a:ea typeface="Tahoma" panose="020B0604030504040204" pitchFamily="34" charset="0"/>
                <a:cs typeface="Tahoma" panose="020B0604030504040204" pitchFamily="34" charset="0"/>
              </a:rPr>
              <a:t> 1(Bombay High Court) -  </a:t>
            </a:r>
            <a:r>
              <a:rPr lang="en-US" sz="1800" dirty="0">
                <a:latin typeface="Tahoma" panose="020B0604030504040204" pitchFamily="34" charset="0"/>
                <a:ea typeface="Tahoma" panose="020B0604030504040204" pitchFamily="34" charset="0"/>
                <a:cs typeface="Tahoma" panose="020B0604030504040204" pitchFamily="34" charset="0"/>
              </a:rPr>
              <a:t>Conversion of a firm into a company does </a:t>
            </a:r>
            <a:r>
              <a:rPr lang="en-US" sz="1800" b="1" dirty="0">
                <a:latin typeface="Tahoma" panose="020B0604030504040204" pitchFamily="34" charset="0"/>
                <a:ea typeface="Tahoma" panose="020B0604030504040204" pitchFamily="34" charset="0"/>
                <a:cs typeface="Tahoma" panose="020B0604030504040204" pitchFamily="34" charset="0"/>
              </a:rPr>
              <a:t>not</a:t>
            </a:r>
            <a:r>
              <a:rPr lang="en-US" sz="1800" dirty="0">
                <a:latin typeface="Tahoma" panose="020B0604030504040204" pitchFamily="34" charset="0"/>
                <a:ea typeface="Tahoma" panose="020B0604030504040204" pitchFamily="34" charset="0"/>
                <a:cs typeface="Tahoma" panose="020B0604030504040204" pitchFamily="34" charset="0"/>
              </a:rPr>
              <a:t> constitute transfer and is not subject to tax. </a:t>
            </a:r>
          </a:p>
          <a:p>
            <a:pPr marL="0" indent="0" algn="just">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Issue </a:t>
            </a:r>
            <a:r>
              <a:rPr lang="en-US" sz="1800" dirty="0">
                <a:latin typeface="Tahoma" panose="020B0604030504040204" pitchFamily="34" charset="0"/>
                <a:ea typeface="Tahoma" panose="020B0604030504040204" pitchFamily="34" charset="0"/>
                <a:cs typeface="Tahoma" panose="020B0604030504040204" pitchFamily="34" charset="0"/>
              </a:rPr>
              <a:t>- The ratio of this ruling is sought to be applied in the reverse conversion i.e., conversion of company into LLP considering that only the form of business is changing on account of the conversion. </a:t>
            </a:r>
          </a:p>
          <a:p>
            <a:pPr marL="0" indent="0" algn="just">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Section 47(</a:t>
            </a:r>
            <a:r>
              <a:rPr lang="en-US" sz="1800" dirty="0" err="1">
                <a:latin typeface="Tahoma" panose="020B0604030504040204" pitchFamily="34" charset="0"/>
                <a:ea typeface="Tahoma" panose="020B0604030504040204" pitchFamily="34" charset="0"/>
                <a:cs typeface="Tahoma" panose="020B0604030504040204" pitchFamily="34" charset="0"/>
              </a:rPr>
              <a:t>xiiib</a:t>
            </a:r>
            <a:r>
              <a:rPr lang="en-US" sz="1800" dirty="0">
                <a:latin typeface="Tahoma" panose="020B0604030504040204" pitchFamily="34" charset="0"/>
                <a:ea typeface="Tahoma" panose="020B0604030504040204" pitchFamily="34" charset="0"/>
                <a:cs typeface="Tahoma" panose="020B0604030504040204" pitchFamily="34" charset="0"/>
              </a:rPr>
              <a:t>) was introduced in the Income-tax Act, 1961 by the Finance Act, 2010 w.e.f. A.Y.2011-12, under which transfer of a capital asset or intangible asset by private company or unlisted public company to an LLP would not be considered as transfer subject to fulfillment of stipulated conditions.</a:t>
            </a:r>
          </a:p>
          <a:p>
            <a:pPr marL="0" indent="0" algn="just">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Companies which could not satisfy these conditions relied upon the Bombay High Court ruling to claim that the conversion would not be taxable even if the conditions were not fulfilled. </a:t>
            </a:r>
          </a:p>
          <a:p>
            <a:pPr marL="0" indent="0" algn="just">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This issue was dealt with by the Mumbai ITAT in </a:t>
            </a:r>
            <a:r>
              <a:rPr lang="en-US" sz="1800" i="1" dirty="0">
                <a:latin typeface="Tahoma" panose="020B0604030504040204" pitchFamily="34" charset="0"/>
                <a:ea typeface="Tahoma" panose="020B0604030504040204" pitchFamily="34" charset="0"/>
                <a:cs typeface="Tahoma" panose="020B0604030504040204" pitchFamily="34" charset="0"/>
              </a:rPr>
              <a:t>Celerity Power LLP v. ACIT ITAT No.3637/Mum/2015</a:t>
            </a:r>
            <a:r>
              <a:rPr lang="en-US" sz="1800" dirty="0">
                <a:latin typeface="Tahoma" panose="020B0604030504040204" pitchFamily="34" charset="0"/>
                <a:ea typeface="Tahoma" panose="020B0604030504040204" pitchFamily="34" charset="0"/>
                <a:cs typeface="Tahoma" panose="020B0604030504040204" pitchFamily="34" charset="0"/>
              </a:rPr>
              <a:t>.  The taxpayer relied on the Bombay High Court decision and claimed that conversion of company into LLP was not transfer even though the conditions in section 47(</a:t>
            </a:r>
            <a:r>
              <a:rPr lang="en-US" sz="1800" dirty="0" err="1">
                <a:latin typeface="Tahoma" panose="020B0604030504040204" pitchFamily="34" charset="0"/>
                <a:ea typeface="Tahoma" panose="020B0604030504040204" pitchFamily="34" charset="0"/>
                <a:cs typeface="Tahoma" panose="020B0604030504040204" pitchFamily="34" charset="0"/>
              </a:rPr>
              <a:t>xiiib</a:t>
            </a:r>
            <a:r>
              <a:rPr lang="en-US" sz="1800" dirty="0">
                <a:latin typeface="Tahoma" panose="020B0604030504040204" pitchFamily="34" charset="0"/>
                <a:ea typeface="Tahoma" panose="020B0604030504040204" pitchFamily="34" charset="0"/>
                <a:cs typeface="Tahoma" panose="020B0604030504040204" pitchFamily="34" charset="0"/>
              </a:rPr>
              <a:t>) were not satisfied. </a:t>
            </a: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C259821A-9E24-64C8-0D3F-D9398D17C340}"/>
              </a:ext>
            </a:extLst>
          </p:cNvPr>
          <p:cNvSpPr>
            <a:spLocks noGrp="1"/>
          </p:cNvSpPr>
          <p:nvPr>
            <p:ph type="sldNum" sz="quarter" idx="12"/>
          </p:nvPr>
        </p:nvSpPr>
        <p:spPr/>
        <p:txBody>
          <a:bodyPr/>
          <a:lstStyle/>
          <a:p>
            <a:fld id="{D8DEDE2C-4B76-45A2-849B-157C573EDADC}" type="slidenum">
              <a:rPr lang="en-IN" smtClean="0"/>
              <a:t>68</a:t>
            </a:fld>
            <a:endParaRPr lang="en-IN"/>
          </a:p>
        </p:txBody>
      </p:sp>
    </p:spTree>
    <p:extLst>
      <p:ext uri="{BB962C8B-B14F-4D97-AF65-F5344CB8AC3E}">
        <p14:creationId xmlns:p14="http://schemas.microsoft.com/office/powerpoint/2010/main" val="31405611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F742-F5FF-5DFF-24B6-0CF78C627F6D}"/>
              </a:ext>
            </a:extLst>
          </p:cNvPr>
          <p:cNvSpPr>
            <a:spLocks noGrp="1"/>
          </p:cNvSpPr>
          <p:nvPr>
            <p:ph type="title"/>
          </p:nvPr>
        </p:nvSpPr>
        <p:spPr>
          <a:xfrm>
            <a:off x="463296" y="273685"/>
            <a:ext cx="10515600" cy="1325563"/>
          </a:xfrm>
        </p:spPr>
        <p:txBody>
          <a:bodyPr>
            <a:norm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a capital asset on conversion of private limited and unlisted public company to Limited Liability Partnership [Section 70(1)(ze) of the 2025 Act corresponding to section 47(</a:t>
            </a:r>
            <a:r>
              <a:rPr lang="en-US" sz="2400" b="1" dirty="0" err="1">
                <a:solidFill>
                  <a:schemeClr val="accent1">
                    <a:lumMod val="50000"/>
                  </a:schemeClr>
                </a:solidFill>
                <a:latin typeface="Segoe UI" panose="020B0502040204020203" pitchFamily="34" charset="0"/>
                <a:cs typeface="Segoe UI" panose="020B0502040204020203" pitchFamily="34" charset="0"/>
              </a:rPr>
              <a:t>xiiib</a:t>
            </a:r>
            <a:r>
              <a:rPr lang="en-US" sz="2400" b="1" dirty="0">
                <a:solidFill>
                  <a:schemeClr val="accent1">
                    <a:lumMod val="50000"/>
                  </a:schemeClr>
                </a:solidFill>
                <a:latin typeface="Segoe UI" panose="020B0502040204020203" pitchFamily="34" charset="0"/>
                <a:cs typeface="Segoe UI" panose="020B0502040204020203" pitchFamily="34" charset="0"/>
              </a:rPr>
              <a:t>) of the 1961 Act] </a:t>
            </a:r>
            <a:endPar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AA9EB963-857B-EFFF-941D-A5C33E1D7859}"/>
              </a:ext>
            </a:extLst>
          </p:cNvPr>
          <p:cNvSpPr>
            <a:spLocks noGrp="1"/>
          </p:cNvSpPr>
          <p:nvPr>
            <p:ph idx="1"/>
          </p:nvPr>
        </p:nvSpPr>
        <p:spPr>
          <a:xfrm>
            <a:off x="600456" y="1690688"/>
            <a:ext cx="10515600" cy="4563808"/>
          </a:xfrm>
        </p:spPr>
        <p:txBody>
          <a:bodyPr>
            <a:normAutofit/>
          </a:bodyPr>
          <a:lstStyle/>
          <a:p>
            <a:pPr marL="0" indent="0" algn="just">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ITAT Observations</a:t>
            </a:r>
            <a:r>
              <a:rPr lang="en-US" sz="1800" dirty="0">
                <a:latin typeface="Tahoma" panose="020B0604030504040204" pitchFamily="34" charset="0"/>
                <a:ea typeface="Tahoma" panose="020B0604030504040204" pitchFamily="34" charset="0"/>
                <a:cs typeface="Tahoma" panose="020B0604030504040204" pitchFamily="34" charset="0"/>
              </a:rPr>
              <a:t>:</a:t>
            </a:r>
          </a:p>
          <a:p>
            <a:pPr marL="0" indent="0" algn="just">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Since conversion of company into LLP is a transaction listed in section 47 as exempt subject to fulfillment of specific conditions, accordingly, the same would amount to a transfer, if not for the specific exemption which depends on the fulfilment of such conditions.</a:t>
            </a:r>
          </a:p>
          <a:p>
            <a:pPr marL="0" indent="0" algn="just">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In </a:t>
            </a:r>
            <a:r>
              <a:rPr lang="en-US" sz="1800" dirty="0" err="1">
                <a:latin typeface="Tahoma" panose="020B0604030504040204" pitchFamily="34" charset="0"/>
                <a:ea typeface="Tahoma" panose="020B0604030504040204" pitchFamily="34" charset="0"/>
                <a:cs typeface="Tahoma" panose="020B0604030504040204" pitchFamily="34" charset="0"/>
              </a:rPr>
              <a:t>Texspin</a:t>
            </a:r>
            <a:r>
              <a:rPr lang="en-US" sz="1800" dirty="0">
                <a:latin typeface="Tahoma" panose="020B0604030504040204" pitchFamily="34" charset="0"/>
                <a:ea typeface="Tahoma" panose="020B0604030504040204" pitchFamily="34" charset="0"/>
                <a:cs typeface="Tahoma" panose="020B0604030504040204" pitchFamily="34" charset="0"/>
              </a:rPr>
              <a:t> Eng and Mfg., the issue was in relation to conversion of firm into company under Part IX of the Companies Act, 1956, as per which conversion of firm into a company would result in vesting of property of the firm into a company. </a:t>
            </a:r>
          </a:p>
          <a:p>
            <a:pPr marL="0" indent="0" algn="just">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If the constitution of the partnership firm is changed into that of a company by registering it under Part IX of the Companies Act, 1956, there shall be statutory vesting of the title of all the property of the previous firm in the newly incorporated company without any need for a separate conveyance - </a:t>
            </a:r>
            <a:r>
              <a:rPr lang="en-US" sz="1800" i="1" dirty="0">
                <a:latin typeface="Tahoma" panose="020B0604030504040204" pitchFamily="34" charset="0"/>
                <a:ea typeface="Tahoma" panose="020B0604030504040204" pitchFamily="34" charset="0"/>
                <a:cs typeface="Tahoma" panose="020B0604030504040204" pitchFamily="34" charset="0"/>
              </a:rPr>
              <a:t>Vali </a:t>
            </a:r>
            <a:r>
              <a:rPr lang="en-US" sz="1800" i="1" dirty="0" err="1">
                <a:latin typeface="Tahoma" panose="020B0604030504040204" pitchFamily="34" charset="0"/>
                <a:ea typeface="Tahoma" panose="020B0604030504040204" pitchFamily="34" charset="0"/>
                <a:cs typeface="Tahoma" panose="020B0604030504040204" pitchFamily="34" charset="0"/>
              </a:rPr>
              <a:t>Pattabhirama</a:t>
            </a:r>
            <a:r>
              <a:rPr lang="en-US" sz="1800" i="1" dirty="0">
                <a:latin typeface="Tahoma" panose="020B0604030504040204" pitchFamily="34" charset="0"/>
                <a:ea typeface="Tahoma" panose="020B0604030504040204" pitchFamily="34" charset="0"/>
                <a:cs typeface="Tahoma" panose="020B0604030504040204" pitchFamily="34" charset="0"/>
              </a:rPr>
              <a:t> Rao v. Sri Ramanuja Ginning &amp; Rice Factory (P) Ltd. (1986) 60 Comp. Cas. 568 (AP). </a:t>
            </a:r>
          </a:p>
          <a:p>
            <a:pPr marL="0" indent="0" algn="just">
              <a:spcBef>
                <a:spcPts val="600"/>
              </a:spcBef>
              <a:spcAft>
                <a:spcPts val="600"/>
              </a:spcAft>
              <a:buNone/>
            </a:pPr>
            <a:endParaRPr lang="en-US" sz="1800" i="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i="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C259821A-9E24-64C8-0D3F-D9398D17C340}"/>
              </a:ext>
            </a:extLst>
          </p:cNvPr>
          <p:cNvSpPr>
            <a:spLocks noGrp="1"/>
          </p:cNvSpPr>
          <p:nvPr>
            <p:ph type="sldNum" sz="quarter" idx="12"/>
          </p:nvPr>
        </p:nvSpPr>
        <p:spPr/>
        <p:txBody>
          <a:bodyPr/>
          <a:lstStyle/>
          <a:p>
            <a:fld id="{D8DEDE2C-4B76-45A2-849B-157C573EDADC}" type="slidenum">
              <a:rPr lang="en-IN" smtClean="0"/>
              <a:t>69</a:t>
            </a:fld>
            <a:endParaRPr lang="en-IN"/>
          </a:p>
        </p:txBody>
      </p:sp>
    </p:spTree>
    <p:extLst>
      <p:ext uri="{BB962C8B-B14F-4D97-AF65-F5344CB8AC3E}">
        <p14:creationId xmlns:p14="http://schemas.microsoft.com/office/powerpoint/2010/main" val="4117811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FF4F5-3872-E1E5-B05E-26A71180F19A}"/>
              </a:ext>
            </a:extLst>
          </p:cNvPr>
          <p:cNvSpPr>
            <a:spLocks noGrp="1"/>
          </p:cNvSpPr>
          <p:nvPr>
            <p:ph type="title"/>
          </p:nvPr>
        </p:nvSpPr>
        <p:spPr>
          <a:xfrm>
            <a:off x="838200" y="15870"/>
            <a:ext cx="10515600" cy="876821"/>
          </a:xfrm>
        </p:spPr>
        <p:txBody>
          <a:bodyPr>
            <a:normAutofit/>
          </a:bodyPr>
          <a:lstStyle/>
          <a:p>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Relevant section of Income tax Act 2025 </a:t>
            </a:r>
            <a:r>
              <a:rPr lang="en-US" sz="2400" b="1" i="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vis-à-vis</a:t>
            </a:r>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 Income-tax Act 1961</a:t>
            </a:r>
            <a:endParaRPr lang="en-US" sz="2400" dirty="0">
              <a:solidFill>
                <a:schemeClr val="accent1">
                  <a:lumMod val="50000"/>
                </a:schemeClr>
              </a:solidFill>
            </a:endParaRPr>
          </a:p>
        </p:txBody>
      </p:sp>
      <p:graphicFrame>
        <p:nvGraphicFramePr>
          <p:cNvPr id="4" name="Content Placeholder 3">
            <a:extLst>
              <a:ext uri="{FF2B5EF4-FFF2-40B4-BE49-F238E27FC236}">
                <a16:creationId xmlns:a16="http://schemas.microsoft.com/office/drawing/2014/main" id="{D58CBBFE-D3EC-37DD-BB65-5A04DB52C871}"/>
              </a:ext>
            </a:extLst>
          </p:cNvPr>
          <p:cNvGraphicFramePr>
            <a:graphicFrameLocks noGrp="1"/>
          </p:cNvGraphicFramePr>
          <p:nvPr>
            <p:ph idx="1"/>
            <p:extLst>
              <p:ext uri="{D42A27DB-BD31-4B8C-83A1-F6EECF244321}">
                <p14:modId xmlns:p14="http://schemas.microsoft.com/office/powerpoint/2010/main" val="3224370001"/>
              </p:ext>
            </p:extLst>
          </p:nvPr>
        </p:nvGraphicFramePr>
        <p:xfrm>
          <a:off x="838199" y="892692"/>
          <a:ext cx="10311581" cy="5850656"/>
        </p:xfrm>
        <a:graphic>
          <a:graphicData uri="http://schemas.openxmlformats.org/drawingml/2006/table">
            <a:tbl>
              <a:tblPr firstRow="1" bandRow="1">
                <a:tableStyleId>{5C22544A-7EE6-4342-B048-85BDC9FD1C3A}</a:tableStyleId>
              </a:tblPr>
              <a:tblGrid>
                <a:gridCol w="1027177">
                  <a:extLst>
                    <a:ext uri="{9D8B030D-6E8A-4147-A177-3AD203B41FA5}">
                      <a16:colId xmlns:a16="http://schemas.microsoft.com/office/drawing/2014/main" val="1519925833"/>
                    </a:ext>
                  </a:extLst>
                </a:gridCol>
                <a:gridCol w="1847088">
                  <a:extLst>
                    <a:ext uri="{9D8B030D-6E8A-4147-A177-3AD203B41FA5}">
                      <a16:colId xmlns:a16="http://schemas.microsoft.com/office/drawing/2014/main" val="1769852498"/>
                    </a:ext>
                  </a:extLst>
                </a:gridCol>
                <a:gridCol w="5428873">
                  <a:extLst>
                    <a:ext uri="{9D8B030D-6E8A-4147-A177-3AD203B41FA5}">
                      <a16:colId xmlns:a16="http://schemas.microsoft.com/office/drawing/2014/main" val="469606609"/>
                    </a:ext>
                  </a:extLst>
                </a:gridCol>
                <a:gridCol w="2008443">
                  <a:extLst>
                    <a:ext uri="{9D8B030D-6E8A-4147-A177-3AD203B41FA5}">
                      <a16:colId xmlns:a16="http://schemas.microsoft.com/office/drawing/2014/main" val="3856022621"/>
                    </a:ext>
                  </a:extLst>
                </a:gridCol>
              </a:tblGrid>
              <a:tr h="682863">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Section of the Income-tax Act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8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Provisions</a:t>
                      </a:r>
                    </a:p>
                    <a:p>
                      <a:pPr algn="ct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Difference</a:t>
                      </a:r>
                    </a:p>
                  </a:txBody>
                  <a:tcPr/>
                </a:tc>
                <a:extLst>
                  <a:ext uri="{0D108BD9-81ED-4DB2-BD59-A6C34878D82A}">
                    <a16:rowId xmlns:a16="http://schemas.microsoft.com/office/drawing/2014/main" val="1674029726"/>
                  </a:ext>
                </a:extLst>
              </a:tr>
              <a:tr h="499409">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1961</a:t>
                      </a:r>
                    </a:p>
                  </a:txBody>
                  <a:tcPr/>
                </a:tc>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2025</a:t>
                      </a:r>
                    </a:p>
                  </a:txBody>
                  <a:tcPr/>
                </a:tc>
                <a:tc>
                  <a:txBody>
                    <a:bodyPr/>
                    <a:lstStyle/>
                    <a:p>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360515129"/>
                  </a:ext>
                </a:extLst>
              </a:tr>
              <a:tr h="499409">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189</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330</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Firm dissolved or business discontinued.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808767295"/>
                  </a:ext>
                </a:extLst>
              </a:tr>
              <a:tr h="499409">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167C</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331</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Liability of partners of LLP in liquidation.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833301899"/>
                  </a:ext>
                </a:extLst>
              </a:tr>
              <a:tr h="139824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194T</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393(3) </a:t>
                      </a:r>
                    </a:p>
                    <a:p>
                      <a:pPr algn="ctr"/>
                      <a:r>
                        <a:rPr lang="en-US" sz="2000" dirty="0">
                          <a:latin typeface="Tahoma" panose="020B0604030504040204" pitchFamily="34" charset="0"/>
                          <a:ea typeface="Tahoma" panose="020B0604030504040204" pitchFamily="34" charset="0"/>
                          <a:cs typeface="Tahoma" panose="020B0604030504040204" pitchFamily="34" charset="0"/>
                        </a:rPr>
                        <a:t>Table, SI No. 7</a:t>
                      </a:r>
                    </a:p>
                  </a:txBody>
                  <a:tcPr/>
                </a:tc>
                <a:tc>
                  <a:txBody>
                    <a:bodyPr/>
                    <a:lstStyle/>
                    <a:p>
                      <a:pPr algn="just"/>
                      <a:r>
                        <a:rPr lang="en-US" sz="2000" dirty="0">
                          <a:latin typeface="Tahoma" panose="020B0604030504040204" pitchFamily="34" charset="0"/>
                          <a:ea typeface="Tahoma" panose="020B0604030504040204" pitchFamily="34" charset="0"/>
                          <a:cs typeface="Tahoma" panose="020B0604030504040204" pitchFamily="34" charset="0"/>
                        </a:rPr>
                        <a:t>TDS on any sum in the nature of salary, remuneration, commission, bonus or interest paid to a partner of the firm or credited to his account (including capital account)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hlinkClick r:id="rId2" action="ppaction://hlinksldjump"/>
                        </a:rPr>
                        <a:t>See Note 4</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734642504"/>
                  </a:ext>
                </a:extLst>
              </a:tr>
              <a:tr h="499409">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283(2)</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503(2)</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Service of notice when firm is dissolved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p>
                  </a:txBody>
                  <a:tcPr/>
                </a:tc>
                <a:extLst>
                  <a:ext uri="{0D108BD9-81ED-4DB2-BD59-A6C34878D82A}">
                    <a16:rowId xmlns:a16="http://schemas.microsoft.com/office/drawing/2014/main" val="3987659751"/>
                  </a:ext>
                </a:extLst>
              </a:tr>
              <a:tr h="747897">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284</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504</a:t>
                      </a:r>
                    </a:p>
                  </a:txBody>
                  <a:tcPr/>
                </a:tc>
                <a:tc>
                  <a:txBody>
                    <a:bodyPr/>
                    <a:lstStyle/>
                    <a:p>
                      <a:pPr algn="just"/>
                      <a:r>
                        <a:rPr lang="en-US" sz="2000" dirty="0">
                          <a:latin typeface="Tahoma" panose="020B0604030504040204" pitchFamily="34" charset="0"/>
                          <a:ea typeface="Tahoma" panose="020B0604030504040204" pitchFamily="34" charset="0"/>
                          <a:cs typeface="Tahoma" panose="020B0604030504040204" pitchFamily="34" charset="0"/>
                        </a:rPr>
                        <a:t>Service of notice in case of discontinued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p>
                  </a:txBody>
                  <a:tcPr/>
                </a:tc>
                <a:extLst>
                  <a:ext uri="{0D108BD9-81ED-4DB2-BD59-A6C34878D82A}">
                    <a16:rowId xmlns:a16="http://schemas.microsoft.com/office/drawing/2014/main" val="719742573"/>
                  </a:ext>
                </a:extLst>
              </a:tr>
              <a:tr h="747897">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140 (cc) &amp; (cd)</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265 [Table Sl.No.8 &amp; 9]</a:t>
                      </a:r>
                    </a:p>
                  </a:txBody>
                  <a:tcPr/>
                </a:tc>
                <a:tc>
                  <a:txBody>
                    <a:bodyPr/>
                    <a:lstStyle/>
                    <a:p>
                      <a:pPr algn="just"/>
                      <a:r>
                        <a:rPr lang="en-US" sz="2000" dirty="0">
                          <a:latin typeface="Tahoma" panose="020B0604030504040204" pitchFamily="34" charset="0"/>
                          <a:ea typeface="Tahoma" panose="020B0604030504040204" pitchFamily="34" charset="0"/>
                          <a:cs typeface="Tahoma" panose="020B0604030504040204" pitchFamily="34" charset="0"/>
                        </a:rPr>
                        <a:t>Income-tax Return of Firm and LLP  by whom to be verified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dk1"/>
                          </a:solidFill>
                          <a:latin typeface="Tahoma" panose="020B0604030504040204" pitchFamily="34" charset="0"/>
                          <a:ea typeface="Tahoma" panose="020B0604030504040204" pitchFamily="34" charset="0"/>
                          <a:cs typeface="Tahoma" panose="020B0604030504040204" pitchFamily="34" charset="0"/>
                        </a:rPr>
                        <a:t>No difference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3954930736"/>
                  </a:ext>
                </a:extLst>
              </a:tr>
            </a:tbl>
          </a:graphicData>
        </a:graphic>
      </p:graphicFrame>
      <p:sp>
        <p:nvSpPr>
          <p:cNvPr id="3" name="Slide Number Placeholder 2">
            <a:extLst>
              <a:ext uri="{FF2B5EF4-FFF2-40B4-BE49-F238E27FC236}">
                <a16:creationId xmlns:a16="http://schemas.microsoft.com/office/drawing/2014/main" id="{1852ACA4-0001-3559-B0B4-91FFF282E284}"/>
              </a:ext>
            </a:extLst>
          </p:cNvPr>
          <p:cNvSpPr>
            <a:spLocks noGrp="1"/>
          </p:cNvSpPr>
          <p:nvPr>
            <p:ph type="sldNum" sz="quarter" idx="12"/>
          </p:nvPr>
        </p:nvSpPr>
        <p:spPr/>
        <p:txBody>
          <a:bodyPr/>
          <a:lstStyle/>
          <a:p>
            <a:fld id="{D8DEDE2C-4B76-45A2-849B-157C573EDADC}" type="slidenum">
              <a:rPr lang="en-IN" smtClean="0"/>
              <a:t>7</a:t>
            </a:fld>
            <a:endParaRPr lang="en-IN"/>
          </a:p>
        </p:txBody>
      </p:sp>
    </p:spTree>
    <p:extLst>
      <p:ext uri="{BB962C8B-B14F-4D97-AF65-F5344CB8AC3E}">
        <p14:creationId xmlns:p14="http://schemas.microsoft.com/office/powerpoint/2010/main" val="33055227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F742-F5FF-5DFF-24B6-0CF78C627F6D}"/>
              </a:ext>
            </a:extLst>
          </p:cNvPr>
          <p:cNvSpPr>
            <a:spLocks noGrp="1"/>
          </p:cNvSpPr>
          <p:nvPr>
            <p:ph type="title"/>
          </p:nvPr>
        </p:nvSpPr>
        <p:spPr>
          <a:xfrm>
            <a:off x="463296" y="273685"/>
            <a:ext cx="10515600" cy="1325563"/>
          </a:xfrm>
        </p:spPr>
        <p:txBody>
          <a:bodyPr>
            <a:norm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a capital asset on conversion of private limited and unlisted public company to Limited Liability Partnership [Section 70(1)(ze) of the 2025 Act corresponding to section 47(</a:t>
            </a:r>
            <a:r>
              <a:rPr lang="en-US" sz="2400" b="1" dirty="0" err="1">
                <a:solidFill>
                  <a:schemeClr val="accent1">
                    <a:lumMod val="50000"/>
                  </a:schemeClr>
                </a:solidFill>
                <a:latin typeface="Segoe UI" panose="020B0502040204020203" pitchFamily="34" charset="0"/>
                <a:cs typeface="Segoe UI" panose="020B0502040204020203" pitchFamily="34" charset="0"/>
              </a:rPr>
              <a:t>xiiib</a:t>
            </a:r>
            <a:r>
              <a:rPr lang="en-US" sz="2400" b="1" dirty="0">
                <a:solidFill>
                  <a:schemeClr val="accent1">
                    <a:lumMod val="50000"/>
                  </a:schemeClr>
                </a:solidFill>
                <a:latin typeface="Segoe UI" panose="020B0502040204020203" pitchFamily="34" charset="0"/>
                <a:cs typeface="Segoe UI" panose="020B0502040204020203" pitchFamily="34" charset="0"/>
              </a:rPr>
              <a:t>) of the 1961 Act] </a:t>
            </a:r>
            <a:endPar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AA9EB963-857B-EFFF-941D-A5C33E1D7859}"/>
              </a:ext>
            </a:extLst>
          </p:cNvPr>
          <p:cNvSpPr>
            <a:spLocks noGrp="1"/>
          </p:cNvSpPr>
          <p:nvPr>
            <p:ph idx="1"/>
          </p:nvPr>
        </p:nvSpPr>
        <p:spPr>
          <a:xfrm>
            <a:off x="600456" y="1690688"/>
            <a:ext cx="10515600" cy="4563808"/>
          </a:xfrm>
        </p:spPr>
        <p:txBody>
          <a:bodyPr>
            <a:normAutofit/>
          </a:bodyPr>
          <a:lstStyle/>
          <a:p>
            <a:pPr marL="0" indent="0" algn="just">
              <a:lnSpc>
                <a:spcPct val="100000"/>
              </a:lnSpc>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However, as per  Chapter X of the LLP Act, 2008,  on and from the date of registration specified in the certificate of registration issued, all tangible (movable or immovable) and intangible property vested in the firm or the company, as the case may be, all assets, interests, rights, privileges, liabilities, obligations relating to the firm or the company, as the case may be, and the whole of the undertaking of the firm or the company, as the case may be, </a:t>
            </a:r>
            <a:r>
              <a:rPr lang="en-US" sz="1800" b="1" dirty="0">
                <a:latin typeface="Tahoma" panose="020B0604030504040204" pitchFamily="34" charset="0"/>
                <a:ea typeface="Tahoma" panose="020B0604030504040204" pitchFamily="34" charset="0"/>
                <a:cs typeface="Tahoma" panose="020B0604030504040204" pitchFamily="34" charset="0"/>
              </a:rPr>
              <a:t>shall be transferred to and shall vest </a:t>
            </a:r>
            <a:r>
              <a:rPr lang="en-US" sz="1800" dirty="0">
                <a:latin typeface="Tahoma" panose="020B0604030504040204" pitchFamily="34" charset="0"/>
                <a:ea typeface="Tahoma" panose="020B0604030504040204" pitchFamily="34" charset="0"/>
                <a:cs typeface="Tahoma" panose="020B0604030504040204" pitchFamily="34" charset="0"/>
              </a:rPr>
              <a:t>in the limited liability partnership without further assurance, act or deed.</a:t>
            </a:r>
          </a:p>
          <a:p>
            <a:pPr marL="0" indent="0" algn="just">
              <a:lnSpc>
                <a:spcPct val="100000"/>
              </a:lnSpc>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Thus, conversion of the company into LLP is a transfer and the gains arising therefrom is taxable as capital gains. By virtue of section 170, the successor-LLP is liable for capital gains tax on the transferor company.</a:t>
            </a:r>
          </a:p>
          <a:p>
            <a:pPr marL="0" indent="0" algn="just">
              <a:lnSpc>
                <a:spcPct val="100000"/>
              </a:lnSpc>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In this case, however, while on the actual tax liability, the Tribunal observed that the assets of the company were transferred to the LLP at book value and no consideration was paid for the same.  Thus, the book value is the full value of consideration. Since there is no difference between the consideration received and the cost of acquisition of assets (being book value), no tax would be leviable. </a:t>
            </a:r>
          </a:p>
          <a:p>
            <a:pPr marL="0" indent="0" algn="just">
              <a:lnSpc>
                <a:spcPct val="10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lnSpc>
                <a:spcPct val="10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i="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C259821A-9E24-64C8-0D3F-D9398D17C340}"/>
              </a:ext>
            </a:extLst>
          </p:cNvPr>
          <p:cNvSpPr>
            <a:spLocks noGrp="1"/>
          </p:cNvSpPr>
          <p:nvPr>
            <p:ph type="sldNum" sz="quarter" idx="12"/>
          </p:nvPr>
        </p:nvSpPr>
        <p:spPr/>
        <p:txBody>
          <a:bodyPr/>
          <a:lstStyle/>
          <a:p>
            <a:fld id="{D8DEDE2C-4B76-45A2-849B-157C573EDADC}" type="slidenum">
              <a:rPr lang="en-IN" smtClean="0"/>
              <a:t>70</a:t>
            </a:fld>
            <a:endParaRPr lang="en-IN"/>
          </a:p>
        </p:txBody>
      </p:sp>
    </p:spTree>
    <p:extLst>
      <p:ext uri="{BB962C8B-B14F-4D97-AF65-F5344CB8AC3E}">
        <p14:creationId xmlns:p14="http://schemas.microsoft.com/office/powerpoint/2010/main" val="2138158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F742-F5FF-5DFF-24B6-0CF78C627F6D}"/>
              </a:ext>
            </a:extLst>
          </p:cNvPr>
          <p:cNvSpPr>
            <a:spLocks noGrp="1"/>
          </p:cNvSpPr>
          <p:nvPr>
            <p:ph type="title"/>
          </p:nvPr>
        </p:nvSpPr>
        <p:spPr>
          <a:xfrm>
            <a:off x="463296" y="273685"/>
            <a:ext cx="10515600" cy="1325563"/>
          </a:xfrm>
        </p:spPr>
        <p:txBody>
          <a:bodyPr>
            <a:norm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Transfer of a capital asset on conversion of private limited and unlisted public company to Limited Liability Partnership [Section 70(1)(ze) of the 2025 Act corresponding to section 47(</a:t>
            </a:r>
            <a:r>
              <a:rPr lang="en-US" sz="2400" b="1" dirty="0" err="1">
                <a:solidFill>
                  <a:schemeClr val="accent1">
                    <a:lumMod val="50000"/>
                  </a:schemeClr>
                </a:solidFill>
                <a:latin typeface="Segoe UI" panose="020B0502040204020203" pitchFamily="34" charset="0"/>
                <a:cs typeface="Segoe UI" panose="020B0502040204020203" pitchFamily="34" charset="0"/>
              </a:rPr>
              <a:t>xiiib</a:t>
            </a:r>
            <a:r>
              <a:rPr lang="en-US" sz="2400" b="1" dirty="0">
                <a:solidFill>
                  <a:schemeClr val="accent1">
                    <a:lumMod val="50000"/>
                  </a:schemeClr>
                </a:solidFill>
                <a:latin typeface="Segoe UI" panose="020B0502040204020203" pitchFamily="34" charset="0"/>
                <a:cs typeface="Segoe UI" panose="020B0502040204020203" pitchFamily="34" charset="0"/>
              </a:rPr>
              <a:t>) of the 1961 Act] </a:t>
            </a:r>
            <a:endPar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AA9EB963-857B-EFFF-941D-A5C33E1D7859}"/>
              </a:ext>
            </a:extLst>
          </p:cNvPr>
          <p:cNvSpPr>
            <a:spLocks noGrp="1"/>
          </p:cNvSpPr>
          <p:nvPr>
            <p:ph idx="1"/>
          </p:nvPr>
        </p:nvSpPr>
        <p:spPr>
          <a:xfrm>
            <a:off x="600456" y="1690688"/>
            <a:ext cx="10515600" cy="4563808"/>
          </a:xfrm>
        </p:spPr>
        <p:txBody>
          <a:bodyPr>
            <a:normAutofit/>
          </a:bodyPr>
          <a:lstStyle/>
          <a:p>
            <a:pPr marL="0" indent="0" algn="just">
              <a:lnSpc>
                <a:spcPct val="100000"/>
              </a:lnSpc>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Though the ITAT holds that such conversion is a transfer, there would be no tax liability if the conversion is at book value.</a:t>
            </a:r>
          </a:p>
          <a:p>
            <a:pPr marL="0" indent="0" algn="just">
              <a:lnSpc>
                <a:spcPct val="100000"/>
              </a:lnSpc>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The impact of this judgement is on taxpayers who transfer assets at a value higher than book value pursuant to such conversion. </a:t>
            </a:r>
          </a:p>
          <a:p>
            <a:pPr marL="0" indent="0" algn="just">
              <a:lnSpc>
                <a:spcPct val="100000"/>
              </a:lnSpc>
              <a:spcBef>
                <a:spcPts val="600"/>
              </a:spcBef>
              <a:spcAft>
                <a:spcPts val="600"/>
              </a:spcAft>
              <a:buNone/>
            </a:pPr>
            <a:r>
              <a:rPr lang="en-US" sz="1800" dirty="0">
                <a:latin typeface="Tahoma" panose="020B0604030504040204" pitchFamily="34" charset="0"/>
                <a:ea typeface="Tahoma" panose="020B0604030504040204" pitchFamily="34" charset="0"/>
                <a:cs typeface="Tahoma" panose="020B0604030504040204" pitchFamily="34" charset="0"/>
              </a:rPr>
              <a:t>The ITAT also held that carry forward and set-off of losses by the LLP was not possible since there has been failure to comply with all the stipulated conditions for exemption of transfer.</a:t>
            </a:r>
          </a:p>
          <a:p>
            <a:pPr marL="0" indent="0" algn="just">
              <a:lnSpc>
                <a:spcPct val="10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lnSpc>
                <a:spcPct val="100000"/>
              </a:lnSpc>
              <a:spcBef>
                <a:spcPts val="600"/>
              </a:spcBef>
              <a:spcAft>
                <a:spcPts val="600"/>
              </a:spcAft>
              <a:buNone/>
            </a:pPr>
            <a:r>
              <a:rPr lang="en-US" sz="1800" b="1" dirty="0">
                <a:latin typeface="Tahoma" panose="020B0604030504040204" pitchFamily="34" charset="0"/>
                <a:ea typeface="Tahoma" panose="020B0604030504040204" pitchFamily="34" charset="0"/>
                <a:cs typeface="Tahoma" panose="020B0604030504040204" pitchFamily="34" charset="0"/>
              </a:rPr>
              <a:t>Note</a:t>
            </a:r>
            <a:r>
              <a:rPr lang="en-US" sz="1800" dirty="0">
                <a:latin typeface="Tahoma" panose="020B0604030504040204" pitchFamily="34" charset="0"/>
                <a:ea typeface="Tahoma" panose="020B0604030504040204" pitchFamily="34" charset="0"/>
                <a:cs typeface="Tahoma" panose="020B0604030504040204" pitchFamily="34" charset="0"/>
              </a:rPr>
              <a:t> – The issue of taxability of shareholders was not before the ITAT.  Since such conversion is being considered as a taxable transfer, capital gains arising in the hands of the shareholders upon alienation of shares in return for interest in LLP may also be sought to be taxed.  However, if the shareholder gets the same amount of interest in the LLP as held in the company, then, the logic that there would be no capital gains would hold good here also. </a:t>
            </a:r>
          </a:p>
          <a:p>
            <a:pPr marL="0" indent="0" algn="just">
              <a:lnSpc>
                <a:spcPct val="10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lnSpc>
                <a:spcPct val="10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lnSpc>
                <a:spcPct val="10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lnSpc>
                <a:spcPct val="100000"/>
              </a:lnSpc>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i="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8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C259821A-9E24-64C8-0D3F-D9398D17C340}"/>
              </a:ext>
            </a:extLst>
          </p:cNvPr>
          <p:cNvSpPr>
            <a:spLocks noGrp="1"/>
          </p:cNvSpPr>
          <p:nvPr>
            <p:ph type="sldNum" sz="quarter" idx="12"/>
          </p:nvPr>
        </p:nvSpPr>
        <p:spPr/>
        <p:txBody>
          <a:bodyPr/>
          <a:lstStyle/>
          <a:p>
            <a:fld id="{D8DEDE2C-4B76-45A2-849B-157C573EDADC}" type="slidenum">
              <a:rPr lang="en-IN" smtClean="0"/>
              <a:t>71</a:t>
            </a:fld>
            <a:endParaRPr lang="en-IN"/>
          </a:p>
        </p:txBody>
      </p:sp>
    </p:spTree>
    <p:extLst>
      <p:ext uri="{BB962C8B-B14F-4D97-AF65-F5344CB8AC3E}">
        <p14:creationId xmlns:p14="http://schemas.microsoft.com/office/powerpoint/2010/main" val="17416719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CE4CD-78C8-46B5-2EAB-50F3C4F59D80}"/>
              </a:ext>
            </a:extLst>
          </p:cNvPr>
          <p:cNvSpPr>
            <a:spLocks noGrp="1"/>
          </p:cNvSpPr>
          <p:nvPr>
            <p:ph type="title"/>
          </p:nvPr>
        </p:nvSpPr>
        <p:spPr>
          <a:xfrm>
            <a:off x="641308" y="452265"/>
            <a:ext cx="10685060" cy="668236"/>
          </a:xfrm>
        </p:spPr>
        <p:txBody>
          <a:bodyPr>
            <a:noAutofit/>
          </a:bodyPr>
          <a:lstStyle/>
          <a:p>
            <a:pPr algn="just"/>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 </a:t>
            </a:r>
            <a:r>
              <a:rPr lang="en-US" sz="2400" b="1" dirty="0">
                <a:solidFill>
                  <a:schemeClr val="accent1">
                    <a:lumMod val="50000"/>
                  </a:schemeClr>
                </a:solidFill>
                <a:latin typeface="Segoe UI" panose="020B0502040204020203" pitchFamily="34" charset="0"/>
                <a:cs typeface="Segoe UI" panose="020B0502040204020203" pitchFamily="34" charset="0"/>
              </a:rPr>
              <a:t>Assessment as a firm [Section 325 of the 2025 Act corresponding to section 184 of 1961 Act]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A948E52-B035-5A8A-CA29-90EE2086BDB4}"/>
                  </a:ext>
                </a:extLst>
              </p:cNvPr>
              <p:cNvSpPr>
                <a:spLocks noGrp="1"/>
              </p:cNvSpPr>
              <p:nvPr>
                <p:ph idx="1"/>
              </p:nvPr>
            </p:nvSpPr>
            <p:spPr>
              <a:xfrm>
                <a:off x="520889" y="1225297"/>
                <a:ext cx="11150221" cy="4846320"/>
              </a:xfrm>
            </p:spPr>
            <p:txBody>
              <a:bodyPr>
                <a:normAutofit/>
              </a:bodyPr>
              <a:lstStyle/>
              <a:p>
                <a:pPr algn="just">
                  <a:buFont typeface="Wingdings" panose="05000000000000000000" pitchFamily="2" charset="2"/>
                  <a:buChar char="§"/>
                </a:pPr>
                <a:r>
                  <a:rPr lang="en-US" sz="1800" dirty="0">
                    <a:latin typeface="Tahoma" panose="020B0604030504040204" pitchFamily="34" charset="0"/>
                    <a:ea typeface="Tahoma" panose="020B0604030504040204" pitchFamily="34" charset="0"/>
                    <a:cs typeface="Tahoma" panose="020B0604030504040204" pitchFamily="34" charset="0"/>
                  </a:rPr>
                  <a:t>A firm shall be assessed as a firm for the purpose of this Act, if</a:t>
                </a:r>
                <a14:m>
                  <m:oMath xmlns:m="http://schemas.openxmlformats.org/officeDocument/2006/math">
                    <m:r>
                      <a:rPr lang="en-US" sz="1800" i="1" smtClean="0">
                        <a:latin typeface="Cambria Math" panose="02040503050406030204" pitchFamily="18" charset="0"/>
                      </a:rPr>
                      <m:t>─</m:t>
                    </m:r>
                  </m:oMath>
                </a14:m>
                <a:endParaRPr lang="en-US" sz="1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r>
                  <a:rPr lang="en-US" sz="1800" dirty="0">
                    <a:latin typeface="Tahoma" panose="020B0604030504040204" pitchFamily="34" charset="0"/>
                    <a:ea typeface="Tahoma" panose="020B0604030504040204" pitchFamily="34" charset="0"/>
                    <a:cs typeface="Tahoma" panose="020B0604030504040204" pitchFamily="34" charset="0"/>
                  </a:rPr>
                  <a:t>  (a) the partnership is evidenced by an instrument; and</a:t>
                </a:r>
              </a:p>
              <a:p>
                <a:pPr marL="0" indent="0" algn="just">
                  <a:buNone/>
                </a:pPr>
                <a:r>
                  <a:rPr lang="en-US" sz="1800" dirty="0">
                    <a:latin typeface="Tahoma" panose="020B0604030504040204" pitchFamily="34" charset="0"/>
                    <a:ea typeface="Tahoma" panose="020B0604030504040204" pitchFamily="34" charset="0"/>
                    <a:cs typeface="Tahoma" panose="020B0604030504040204" pitchFamily="34" charset="0"/>
                  </a:rPr>
                  <a:t>  (b) the individual shares of the partners are specified in that  instrument</a:t>
                </a:r>
              </a:p>
              <a:p>
                <a:pPr algn="just">
                  <a:buFont typeface="Wingdings" panose="05000000000000000000" pitchFamily="2" charset="2"/>
                  <a:buChar char="§"/>
                </a:pPr>
                <a:r>
                  <a:rPr lang="en-US" sz="1800" dirty="0">
                    <a:latin typeface="Tahoma" panose="020B0604030504040204" pitchFamily="34" charset="0"/>
                    <a:ea typeface="Tahoma" panose="020B0604030504040204" pitchFamily="34" charset="0"/>
                    <a:cs typeface="Tahoma" panose="020B0604030504040204" pitchFamily="34" charset="0"/>
                  </a:rPr>
                  <a:t>A certified copy of the instrument of partnership shall accompany the return of income of the firm of the tax year in respect of which assessment as a firm is first sought.</a:t>
                </a:r>
              </a:p>
              <a:p>
                <a:pPr algn="just">
                  <a:spcBef>
                    <a:spcPts val="600"/>
                  </a:spcBef>
                  <a:spcAft>
                    <a:spcPts val="600"/>
                  </a:spcAft>
                  <a:buFont typeface="Wingdings" panose="05000000000000000000" pitchFamily="2" charset="2"/>
                  <a:buChar char="§"/>
                </a:pPr>
                <a:r>
                  <a:rPr lang="en-US" sz="1800" dirty="0">
                    <a:latin typeface="Tahoma" panose="020B0604030504040204" pitchFamily="34" charset="0"/>
                    <a:ea typeface="Tahoma" panose="020B0604030504040204" pitchFamily="34" charset="0"/>
                    <a:cs typeface="Tahoma" panose="020B0604030504040204" pitchFamily="34" charset="0"/>
                  </a:rPr>
                  <a:t>For this purpose,  copy of the instrument of partnership shall be certified in writing by –</a:t>
                </a:r>
              </a:p>
              <a:p>
                <a:pPr lvl="1" algn="just">
                  <a:spcBef>
                    <a:spcPts val="600"/>
                  </a:spcBef>
                  <a:spcAft>
                    <a:spcPts val="600"/>
                  </a:spcAft>
                  <a:buFont typeface="Courier New" panose="02070309020205020404" pitchFamily="49" charset="0"/>
                  <a:buChar char="o"/>
                </a:pPr>
                <a:r>
                  <a:rPr lang="en-US" sz="1800" dirty="0">
                    <a:latin typeface="Tahoma" panose="020B0604030504040204" pitchFamily="34" charset="0"/>
                    <a:ea typeface="Tahoma" panose="020B0604030504040204" pitchFamily="34" charset="0"/>
                    <a:cs typeface="Tahoma" panose="020B0604030504040204" pitchFamily="34" charset="0"/>
                  </a:rPr>
                  <a:t> all the partners (not being minors) or, </a:t>
                </a:r>
              </a:p>
              <a:p>
                <a:pPr lvl="1" algn="just">
                  <a:spcBef>
                    <a:spcPts val="600"/>
                  </a:spcBef>
                  <a:spcAft>
                    <a:spcPts val="600"/>
                  </a:spcAft>
                  <a:buFont typeface="Courier New" panose="02070309020205020404" pitchFamily="49" charset="0"/>
                  <a:buChar char="o"/>
                </a:pPr>
                <a:r>
                  <a:rPr lang="en-US" sz="1800" dirty="0">
                    <a:latin typeface="Tahoma" panose="020B0604030504040204" pitchFamily="34" charset="0"/>
                    <a:ea typeface="Tahoma" panose="020B0604030504040204" pitchFamily="34" charset="0"/>
                    <a:cs typeface="Tahoma" panose="020B0604030504040204" pitchFamily="34" charset="0"/>
                  </a:rPr>
                  <a:t>where the return is made after the dissolution of the firm, by all persons (not being minors), who were partners in the firm immediately before its dissolution and</a:t>
                </a:r>
              </a:p>
              <a:p>
                <a:pPr lvl="1" algn="just">
                  <a:spcBef>
                    <a:spcPts val="600"/>
                  </a:spcBef>
                  <a:spcAft>
                    <a:spcPts val="600"/>
                  </a:spcAft>
                  <a:buFont typeface="Courier New" panose="02070309020205020404" pitchFamily="49" charset="0"/>
                  <a:buChar char="o"/>
                </a:pPr>
                <a:r>
                  <a:rPr lang="en-US" sz="1800" dirty="0">
                    <a:latin typeface="Tahoma" panose="020B0604030504040204" pitchFamily="34" charset="0"/>
                    <a:ea typeface="Tahoma" panose="020B0604030504040204" pitchFamily="34" charset="0"/>
                    <a:cs typeface="Tahoma" panose="020B0604030504040204" pitchFamily="34" charset="0"/>
                  </a:rPr>
                  <a:t>by the legal representative of any such partner who is deceased.</a:t>
                </a:r>
              </a:p>
              <a:p>
                <a:pPr algn="just">
                  <a:buFont typeface="Wingdings" panose="05000000000000000000" pitchFamily="2" charset="2"/>
                  <a:buChar char="§"/>
                </a:pPr>
                <a:r>
                  <a:rPr lang="en-US" sz="1800" dirty="0">
                    <a:latin typeface="Tahoma" panose="020B0604030504040204" pitchFamily="34" charset="0"/>
                    <a:ea typeface="Tahoma" panose="020B0604030504040204" pitchFamily="34" charset="0"/>
                    <a:cs typeface="Tahoma" panose="020B0604030504040204" pitchFamily="34" charset="0"/>
                  </a:rPr>
                  <a:t>Where a firm is assessed as such for any tax year, it shall be assessed in the same capacity for every subsequent year, if there is no change in the constitution of the firm or the shares of the partners as evidenced by the instrument of partnership on the basis of which the assessment as a firm was first sought.</a:t>
                </a: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mc:Choice>
        <mc:Fallback xmlns="">
          <p:sp>
            <p:nvSpPr>
              <p:cNvPr id="3" name="Content Placeholder 2">
                <a:extLst>
                  <a:ext uri="{FF2B5EF4-FFF2-40B4-BE49-F238E27FC236}">
                    <a16:creationId xmlns:a16="http://schemas.microsoft.com/office/drawing/2014/main" id="{AA948E52-B035-5A8A-CA29-90EE2086BDB4}"/>
                  </a:ext>
                </a:extLst>
              </p:cNvPr>
              <p:cNvSpPr>
                <a:spLocks noGrp="1" noRot="1" noChangeAspect="1" noMove="1" noResize="1" noEditPoints="1" noAdjustHandles="1" noChangeArrowheads="1" noChangeShapeType="1" noTextEdit="1"/>
              </p:cNvSpPr>
              <p:nvPr>
                <p:ph idx="1"/>
              </p:nvPr>
            </p:nvSpPr>
            <p:spPr>
              <a:xfrm>
                <a:off x="520889" y="1225297"/>
                <a:ext cx="11150221" cy="4846320"/>
              </a:xfrm>
              <a:blipFill>
                <a:blip r:embed="rId2"/>
                <a:stretch>
                  <a:fillRect l="-328" t="-1258" r="-437"/>
                </a:stretch>
              </a:blipFill>
            </p:spPr>
            <p:txBody>
              <a:bodyPr/>
              <a:lstStyle/>
              <a:p>
                <a:r>
                  <a:rPr lang="en-IN">
                    <a:noFill/>
                  </a:rPr>
                  <a:t> </a:t>
                </a:r>
              </a:p>
            </p:txBody>
          </p:sp>
        </mc:Fallback>
      </mc:AlternateContent>
      <p:sp>
        <p:nvSpPr>
          <p:cNvPr id="4" name="Slide Number Placeholder 3">
            <a:extLst>
              <a:ext uri="{FF2B5EF4-FFF2-40B4-BE49-F238E27FC236}">
                <a16:creationId xmlns:a16="http://schemas.microsoft.com/office/drawing/2014/main" id="{01EAE457-E727-5960-0E8A-A7197FD00EE3}"/>
              </a:ext>
            </a:extLst>
          </p:cNvPr>
          <p:cNvSpPr>
            <a:spLocks noGrp="1"/>
          </p:cNvSpPr>
          <p:nvPr>
            <p:ph type="sldNum" sz="quarter" idx="12"/>
          </p:nvPr>
        </p:nvSpPr>
        <p:spPr/>
        <p:txBody>
          <a:bodyPr/>
          <a:lstStyle/>
          <a:p>
            <a:fld id="{D8DEDE2C-4B76-45A2-849B-157C573EDADC}" type="slidenum">
              <a:rPr lang="en-IN" smtClean="0"/>
              <a:t>72</a:t>
            </a:fld>
            <a:endParaRPr lang="en-IN"/>
          </a:p>
        </p:txBody>
      </p:sp>
    </p:spTree>
    <p:extLst>
      <p:ext uri="{BB962C8B-B14F-4D97-AF65-F5344CB8AC3E}">
        <p14:creationId xmlns:p14="http://schemas.microsoft.com/office/powerpoint/2010/main" val="23723172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53F2-5A79-785F-239F-05A140900F9D}"/>
              </a:ext>
            </a:extLst>
          </p:cNvPr>
          <p:cNvSpPr>
            <a:spLocks noGrp="1"/>
          </p:cNvSpPr>
          <p:nvPr>
            <p:ph type="title"/>
          </p:nvPr>
        </p:nvSpPr>
        <p:spPr>
          <a:xfrm>
            <a:off x="774192" y="424173"/>
            <a:ext cx="10515600" cy="614150"/>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Assessment as a firm [Section 325 of the 2025 Act corresponding to section 184 of 1961 Act]</a:t>
            </a: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03E90247-5537-4851-283F-DBB33D5A6F3A}"/>
              </a:ext>
            </a:extLst>
          </p:cNvPr>
          <p:cNvSpPr>
            <a:spLocks noGrp="1"/>
          </p:cNvSpPr>
          <p:nvPr>
            <p:ph idx="1"/>
          </p:nvPr>
        </p:nvSpPr>
        <p:spPr>
          <a:xfrm>
            <a:off x="774192" y="1225886"/>
            <a:ext cx="10515600" cy="5037754"/>
          </a:xfrm>
        </p:spPr>
        <p:txBody>
          <a:bodyPr>
            <a:normAutofit/>
          </a:bodyPr>
          <a:lstStyle/>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Where any such change had taken place in the tax year, the firm shall furnish a certified copy of the revised instrument of partnership along with the return of income for such tax year, and all the provisions of this section shall apply accordingly.</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Irrespective of anything contained in any other provision of this Act, where, in respect of any tax year, there is on the part of a firm any such failure as is mentioned in section 271 (relating to best judgement assessment) [failure to furnish a return u/s 263(1)/(4)/(5), failure to comply with a notice issued u/s 268(1)/fails to comply with the terms of notice issued u/s 270(8)],—</a:t>
            </a:r>
          </a:p>
          <a:p>
            <a:pPr marL="540000" indent="-468000" algn="just">
              <a:lnSpc>
                <a:spcPct val="100000"/>
              </a:lnSpc>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  (a) the firm shall be so assessed that </a:t>
            </a:r>
            <a:r>
              <a:rPr lang="en-US" sz="2000" b="1" dirty="0">
                <a:latin typeface="Tahoma" panose="020B0604030504040204" pitchFamily="34" charset="0"/>
                <a:ea typeface="Tahoma" panose="020B0604030504040204" pitchFamily="34" charset="0"/>
                <a:cs typeface="Tahoma" panose="020B0604030504040204" pitchFamily="34" charset="0"/>
              </a:rPr>
              <a:t>no deduction by way of any payment of interest, salary, bonus, commission or remuneration</a:t>
            </a:r>
            <a:r>
              <a:rPr lang="en-US" sz="2000" dirty="0">
                <a:latin typeface="Tahoma" panose="020B0604030504040204" pitchFamily="34" charset="0"/>
                <a:ea typeface="Tahoma" panose="020B0604030504040204" pitchFamily="34" charset="0"/>
                <a:cs typeface="Tahoma" panose="020B0604030504040204" pitchFamily="34" charset="0"/>
              </a:rPr>
              <a:t>, by whatever name called, made by such firm to any partner of such firm </a:t>
            </a:r>
            <a:r>
              <a:rPr lang="en-US" sz="2000" b="1" dirty="0">
                <a:latin typeface="Tahoma" panose="020B0604030504040204" pitchFamily="34" charset="0"/>
                <a:ea typeface="Tahoma" panose="020B0604030504040204" pitchFamily="34" charset="0"/>
                <a:cs typeface="Tahoma" panose="020B0604030504040204" pitchFamily="34" charset="0"/>
              </a:rPr>
              <a:t>shall be allowed </a:t>
            </a:r>
            <a:r>
              <a:rPr lang="en-US" sz="2000" dirty="0">
                <a:latin typeface="Tahoma" panose="020B0604030504040204" pitchFamily="34" charset="0"/>
                <a:ea typeface="Tahoma" panose="020B0604030504040204" pitchFamily="34" charset="0"/>
                <a:cs typeface="Tahoma" panose="020B0604030504040204" pitchFamily="34" charset="0"/>
              </a:rPr>
              <a:t>in computing the income chargeable under the head “Profits and gains of business or profession”; and</a:t>
            </a:r>
          </a:p>
          <a:p>
            <a:pPr marL="576000" indent="-54000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   (b) such payment shall not be chargeable to income-tax under section 26(2)(g) in the hands of the partner</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BA21C9FF-37FE-F60E-41F1-52A592DBB41B}"/>
              </a:ext>
            </a:extLst>
          </p:cNvPr>
          <p:cNvSpPr>
            <a:spLocks noGrp="1"/>
          </p:cNvSpPr>
          <p:nvPr>
            <p:ph type="sldNum" sz="quarter" idx="12"/>
          </p:nvPr>
        </p:nvSpPr>
        <p:spPr/>
        <p:txBody>
          <a:bodyPr/>
          <a:lstStyle/>
          <a:p>
            <a:fld id="{D8DEDE2C-4B76-45A2-849B-157C573EDADC}" type="slidenum">
              <a:rPr lang="en-IN" smtClean="0"/>
              <a:t>73</a:t>
            </a:fld>
            <a:endParaRPr lang="en-IN"/>
          </a:p>
        </p:txBody>
      </p:sp>
    </p:spTree>
    <p:extLst>
      <p:ext uri="{BB962C8B-B14F-4D97-AF65-F5344CB8AC3E}">
        <p14:creationId xmlns:p14="http://schemas.microsoft.com/office/powerpoint/2010/main" val="42265918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805D2-5C75-D652-5D77-EB159A6754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AABC0D-6C0A-9E40-1323-BA67A3D07AD3}"/>
              </a:ext>
            </a:extLst>
          </p:cNvPr>
          <p:cNvSpPr>
            <a:spLocks noGrp="1"/>
          </p:cNvSpPr>
          <p:nvPr>
            <p:ph type="title"/>
          </p:nvPr>
        </p:nvSpPr>
        <p:spPr>
          <a:xfrm>
            <a:off x="774192" y="424173"/>
            <a:ext cx="10515600" cy="614150"/>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Assessment as a firm [Section 325 of the 2025 Act corresponding to section 184 of 1961 Act]</a:t>
            </a: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372B7853-CF10-2D4D-E3C1-F288035CC962}"/>
              </a:ext>
            </a:extLst>
          </p:cNvPr>
          <p:cNvSpPr>
            <a:spLocks noGrp="1"/>
          </p:cNvSpPr>
          <p:nvPr>
            <p:ph idx="1"/>
          </p:nvPr>
        </p:nvSpPr>
        <p:spPr>
          <a:xfrm>
            <a:off x="774192" y="2064774"/>
            <a:ext cx="10515600" cy="2920181"/>
          </a:xfrm>
        </p:spPr>
        <p:txBody>
          <a:bodyPr>
            <a:normAutofit/>
          </a:bodyPr>
          <a:lstStyle/>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There should not be any failure as is mentioned in section 271 [corresponding section 144 of the 1961 Act]. If there is any failure as is mentioned in section 271, then by virtue of section 325(6) the firm shall not be allowed deduction on account of remuneration and interest.</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What is important is type of failure in section 271 and not assessment under section 271. In other words, section 325(6) does not come into operation automatically when assessment is made  under section 271. It come into play only when there is a complete failure as mentioned in section 271.</a:t>
            </a:r>
          </a:p>
          <a:p>
            <a:pPr marL="0" indent="0" algn="just">
              <a:spcBef>
                <a:spcPts val="600"/>
              </a:spcBef>
              <a:spcAft>
                <a:spcPts val="600"/>
              </a:spcAft>
              <a:buNone/>
            </a:pPr>
            <a:r>
              <a:rPr lang="en-US" sz="1600" b="1" i="1" dirty="0">
                <a:latin typeface="Tahoma" panose="020B0604030504040204" pitchFamily="34" charset="0"/>
                <a:ea typeface="Tahoma" panose="020B0604030504040204" pitchFamily="34" charset="0"/>
                <a:cs typeface="Tahoma" panose="020B0604030504040204" pitchFamily="34" charset="0"/>
              </a:rPr>
              <a:t>Ref:- Surendra Prasad Misra v. ITO [2006] 7 SOT 457/104 TTJ 292 (Luck.)</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2E923242-E286-0609-3C65-8764D0934208}"/>
              </a:ext>
            </a:extLst>
          </p:cNvPr>
          <p:cNvSpPr>
            <a:spLocks noGrp="1"/>
          </p:cNvSpPr>
          <p:nvPr>
            <p:ph type="sldNum" sz="quarter" idx="12"/>
          </p:nvPr>
        </p:nvSpPr>
        <p:spPr/>
        <p:txBody>
          <a:bodyPr/>
          <a:lstStyle/>
          <a:p>
            <a:fld id="{D8DEDE2C-4B76-45A2-849B-157C573EDADC}" type="slidenum">
              <a:rPr lang="en-IN" smtClean="0"/>
              <a:t>74</a:t>
            </a:fld>
            <a:endParaRPr lang="en-IN"/>
          </a:p>
        </p:txBody>
      </p:sp>
    </p:spTree>
    <p:extLst>
      <p:ext uri="{BB962C8B-B14F-4D97-AF65-F5344CB8AC3E}">
        <p14:creationId xmlns:p14="http://schemas.microsoft.com/office/powerpoint/2010/main" val="26221125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7905B-7E61-3141-704E-799AAF8E5A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C20CB8-87B9-3C9D-B9CF-AAB7E272D15C}"/>
              </a:ext>
            </a:extLst>
          </p:cNvPr>
          <p:cNvSpPr>
            <a:spLocks noGrp="1"/>
          </p:cNvSpPr>
          <p:nvPr>
            <p:ph type="title"/>
          </p:nvPr>
        </p:nvSpPr>
        <p:spPr>
          <a:xfrm>
            <a:off x="774192" y="424173"/>
            <a:ext cx="10515600" cy="614150"/>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Assessment as a firm [Section 325 of the 2025 Act corresponding to section 184 of 1961 Act]</a:t>
            </a: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0D2BEA7E-3D1A-FADD-038C-6172B71F42DD}"/>
              </a:ext>
            </a:extLst>
          </p:cNvPr>
          <p:cNvSpPr>
            <a:spLocks noGrp="1"/>
          </p:cNvSpPr>
          <p:nvPr>
            <p:ph idx="1"/>
          </p:nvPr>
        </p:nvSpPr>
        <p:spPr>
          <a:xfrm>
            <a:off x="774192" y="1799302"/>
            <a:ext cx="10515600" cy="3628103"/>
          </a:xfrm>
        </p:spPr>
        <p:txBody>
          <a:bodyPr>
            <a:normAutofit lnSpcReduction="10000"/>
          </a:bodyPr>
          <a:lstStyle/>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For instance, assessment is completed in manner as prescribed in section 271 but such a course of action has been adopted because the Assessing Officer is not satisfied about the correctness or completeness of accounts of </a:t>
            </a:r>
            <a:r>
              <a:rPr lang="en-US" sz="2000" dirty="0" err="1">
                <a:latin typeface="Tahoma" panose="020B0604030504040204" pitchFamily="34" charset="0"/>
                <a:ea typeface="Tahoma" panose="020B0604030504040204" pitchFamily="34" charset="0"/>
                <a:cs typeface="Tahoma" panose="020B0604030504040204" pitchFamily="34" charset="0"/>
              </a:rPr>
              <a:t>assessee</a:t>
            </a:r>
            <a:r>
              <a:rPr lang="en-US" sz="2000" dirty="0">
                <a:latin typeface="Tahoma" panose="020B0604030504040204" pitchFamily="34" charset="0"/>
                <a:ea typeface="Tahoma" panose="020B0604030504040204" pitchFamily="34" charset="0"/>
                <a:cs typeface="Tahoma" panose="020B0604030504040204" pitchFamily="34" charset="0"/>
              </a:rPr>
              <a:t> as per section 276 dealing with Method of Accounting. No disallowance can be made under section 325(6) for payment of remuneration/interest to partners.</a:t>
            </a:r>
          </a:p>
          <a:p>
            <a:pPr marL="0" indent="0" algn="just">
              <a:spcBef>
                <a:spcPts val="600"/>
              </a:spcBef>
              <a:spcAft>
                <a:spcPts val="600"/>
              </a:spcAft>
              <a:buNone/>
            </a:pPr>
            <a:r>
              <a:rPr lang="en-US" sz="1600" b="1" i="1" dirty="0">
                <a:latin typeface="Tahoma" panose="020B0604030504040204" pitchFamily="34" charset="0"/>
                <a:ea typeface="Tahoma" panose="020B0604030504040204" pitchFamily="34" charset="0"/>
                <a:cs typeface="Tahoma" panose="020B0604030504040204" pitchFamily="34" charset="0"/>
              </a:rPr>
              <a:t>    [Vijay Veer Singh v ITO[2014] [2015] 153 ITD (Agra)]</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Filing of a return against notice (issued under section 280) itself is not the same as filing a return under section 263 and failures referred to in section 271(1) which attract disallowance of deductions under section 325(6) are absolute failures which cannot be remedied by filing returns based on notice under section 280 [corresponding section 148 of the 1961 Act]</a:t>
            </a:r>
          </a:p>
          <a:p>
            <a:pPr marL="0" indent="0" algn="just">
              <a:spcBef>
                <a:spcPts val="600"/>
              </a:spcBef>
              <a:spcAft>
                <a:spcPts val="600"/>
              </a:spcAft>
              <a:buNone/>
            </a:pPr>
            <a:r>
              <a:rPr lang="en-US" sz="1600" b="1" i="1" dirty="0">
                <a:latin typeface="Tahoma" panose="020B0604030504040204" pitchFamily="34" charset="0"/>
                <a:ea typeface="Tahoma" panose="020B0604030504040204" pitchFamily="34" charset="0"/>
                <a:cs typeface="Tahoma" panose="020B0604030504040204" pitchFamily="34" charset="0"/>
              </a:rPr>
              <a:t>    [Radha Picture Palace v CIT [2011] 9 taxmann.com 16 (Ker)]</a:t>
            </a:r>
          </a:p>
          <a:p>
            <a:pPr marL="0" indent="0" algn="just">
              <a:spcBef>
                <a:spcPts val="600"/>
              </a:spcBef>
              <a:spcAft>
                <a:spcPts val="600"/>
              </a:spcAft>
              <a:buNone/>
            </a:pPr>
            <a:endParaRPr lang="en-US" sz="16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1600" b="1" i="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ED6137D5-F39F-D331-B8B8-F7B70FC756FF}"/>
              </a:ext>
            </a:extLst>
          </p:cNvPr>
          <p:cNvSpPr>
            <a:spLocks noGrp="1"/>
          </p:cNvSpPr>
          <p:nvPr>
            <p:ph type="sldNum" sz="quarter" idx="12"/>
          </p:nvPr>
        </p:nvSpPr>
        <p:spPr/>
        <p:txBody>
          <a:bodyPr/>
          <a:lstStyle/>
          <a:p>
            <a:fld id="{D8DEDE2C-4B76-45A2-849B-157C573EDADC}" type="slidenum">
              <a:rPr lang="en-IN" smtClean="0"/>
              <a:t>75</a:t>
            </a:fld>
            <a:endParaRPr lang="en-IN"/>
          </a:p>
        </p:txBody>
      </p:sp>
    </p:spTree>
    <p:extLst>
      <p:ext uri="{BB962C8B-B14F-4D97-AF65-F5344CB8AC3E}">
        <p14:creationId xmlns:p14="http://schemas.microsoft.com/office/powerpoint/2010/main" val="35338038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B747C-8FDD-EB02-69E5-2EE8ADD854DE}"/>
              </a:ext>
            </a:extLst>
          </p:cNvPr>
          <p:cNvSpPr>
            <a:spLocks noGrp="1"/>
          </p:cNvSpPr>
          <p:nvPr>
            <p:ph type="title"/>
          </p:nvPr>
        </p:nvSpPr>
        <p:spPr>
          <a:xfrm>
            <a:off x="637032" y="639446"/>
            <a:ext cx="10515600" cy="617514"/>
          </a:xfrm>
        </p:spPr>
        <p:txBody>
          <a:bodyPr>
            <a:normAutofit fontScale="90000"/>
          </a:bodyPr>
          <a:lstStyle/>
          <a:p>
            <a:pPr algn="just"/>
            <a: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Assessment when section 325 not complied with </a:t>
            </a:r>
            <a:r>
              <a:rPr lang="en-US" sz="2400" b="1" dirty="0">
                <a:solidFill>
                  <a:schemeClr val="accent1">
                    <a:lumMod val="50000"/>
                  </a:schemeClr>
                </a:solidFill>
                <a:latin typeface="Segoe UI" panose="020B0502040204020203" pitchFamily="34" charset="0"/>
                <a:cs typeface="Segoe UI" panose="020B0502040204020203" pitchFamily="34" charset="0"/>
              </a:rPr>
              <a:t>[Section 326 of the 2025 Act corresponding to section 185 of 1961 Act]</a:t>
            </a:r>
            <a:endPar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9C0E945C-24FF-7C00-F21D-F29CAD826859}"/>
              </a:ext>
            </a:extLst>
          </p:cNvPr>
          <p:cNvSpPr>
            <a:spLocks noGrp="1"/>
          </p:cNvSpPr>
          <p:nvPr>
            <p:ph idx="1"/>
          </p:nvPr>
        </p:nvSpPr>
        <p:spPr>
          <a:xfrm>
            <a:off x="563880" y="1581912"/>
            <a:ext cx="10515600" cy="3097161"/>
          </a:xfrm>
        </p:spPr>
        <p:txBody>
          <a:bodyPr>
            <a:norm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Irrespective of anything contained in any other provision of said Act, where a firm does not comply with the provisions of section 325 for any tax year,—</a:t>
            </a:r>
          </a:p>
          <a:p>
            <a:pPr algn="just">
              <a:spcBef>
                <a:spcPts val="600"/>
              </a:spcBef>
              <a:spcAft>
                <a:spcPts val="600"/>
              </a:spcAft>
              <a:buFont typeface="Wingdings" panose="05000000000000000000" pitchFamily="2" charset="2"/>
              <a:buChar char="§"/>
            </a:pPr>
            <a:r>
              <a:rPr lang="en-US" sz="2000" b="1" dirty="0">
                <a:latin typeface="Tahoma" panose="020B0604030504040204" pitchFamily="34" charset="0"/>
                <a:ea typeface="Tahoma" panose="020B0604030504040204" pitchFamily="34" charset="0"/>
                <a:cs typeface="Tahoma" panose="020B0604030504040204" pitchFamily="34" charset="0"/>
              </a:rPr>
              <a:t>no deduction by way of any payment of interest, salary, bonus, commission or remuneration, </a:t>
            </a:r>
            <a:r>
              <a:rPr lang="en-US" sz="2000" dirty="0">
                <a:latin typeface="Tahoma" panose="020B0604030504040204" pitchFamily="34" charset="0"/>
                <a:ea typeface="Tahoma" panose="020B0604030504040204" pitchFamily="34" charset="0"/>
                <a:cs typeface="Tahoma" panose="020B0604030504040204" pitchFamily="34" charset="0"/>
              </a:rPr>
              <a:t>by whatever name called, made by such firm to any partner of such firm </a:t>
            </a:r>
            <a:r>
              <a:rPr lang="en-US" sz="2000" b="1" dirty="0">
                <a:latin typeface="Tahoma" panose="020B0604030504040204" pitchFamily="34" charset="0"/>
                <a:ea typeface="Tahoma" panose="020B0604030504040204" pitchFamily="34" charset="0"/>
                <a:cs typeface="Tahoma" panose="020B0604030504040204" pitchFamily="34" charset="0"/>
              </a:rPr>
              <a:t>shall be allowed </a:t>
            </a:r>
            <a:r>
              <a:rPr lang="en-US" sz="2000" dirty="0">
                <a:latin typeface="Tahoma" panose="020B0604030504040204" pitchFamily="34" charset="0"/>
                <a:ea typeface="Tahoma" panose="020B0604030504040204" pitchFamily="34" charset="0"/>
                <a:cs typeface="Tahoma" panose="020B0604030504040204" pitchFamily="34" charset="0"/>
              </a:rPr>
              <a:t>in computing its income chargeable under the head “Profits and gains of business or profession”; and</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such interest, salary, bonus, commission or remuneration shall </a:t>
            </a:r>
            <a:r>
              <a:rPr lang="en-US" sz="2000" b="1" u="sng" dirty="0">
                <a:latin typeface="Tahoma" panose="020B0604030504040204" pitchFamily="34" charset="0"/>
                <a:ea typeface="Tahoma" panose="020B0604030504040204" pitchFamily="34" charset="0"/>
                <a:cs typeface="Tahoma" panose="020B0604030504040204" pitchFamily="34" charset="0"/>
              </a:rPr>
              <a:t>not</a:t>
            </a:r>
            <a:r>
              <a:rPr lang="en-US" sz="2000" dirty="0">
                <a:latin typeface="Tahoma" panose="020B0604030504040204" pitchFamily="34" charset="0"/>
                <a:ea typeface="Tahoma" panose="020B0604030504040204" pitchFamily="34" charset="0"/>
                <a:cs typeface="Tahoma" panose="020B0604030504040204" pitchFamily="34" charset="0"/>
              </a:rPr>
              <a:t> be chargeable to income-tax under section 26(2)(g) in the hands of partners of such firm.</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ABCF4555-DE54-4689-FCA5-9D12C23161E2}"/>
              </a:ext>
            </a:extLst>
          </p:cNvPr>
          <p:cNvSpPr>
            <a:spLocks noGrp="1"/>
          </p:cNvSpPr>
          <p:nvPr>
            <p:ph type="sldNum" sz="quarter" idx="12"/>
          </p:nvPr>
        </p:nvSpPr>
        <p:spPr/>
        <p:txBody>
          <a:bodyPr/>
          <a:lstStyle/>
          <a:p>
            <a:fld id="{D8DEDE2C-4B76-45A2-849B-157C573EDADC}" type="slidenum">
              <a:rPr lang="en-IN" smtClean="0"/>
              <a:t>76</a:t>
            </a:fld>
            <a:endParaRPr lang="en-IN"/>
          </a:p>
        </p:txBody>
      </p:sp>
    </p:spTree>
    <p:extLst>
      <p:ext uri="{BB962C8B-B14F-4D97-AF65-F5344CB8AC3E}">
        <p14:creationId xmlns:p14="http://schemas.microsoft.com/office/powerpoint/2010/main" val="21297992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A5773-CD6B-8B1E-73D9-A6973A0B9B44}"/>
              </a:ext>
            </a:extLst>
          </p:cNvPr>
          <p:cNvSpPr>
            <a:spLocks noGrp="1"/>
          </p:cNvSpPr>
          <p:nvPr>
            <p:ph type="title"/>
          </p:nvPr>
        </p:nvSpPr>
        <p:spPr>
          <a:xfrm>
            <a:off x="646176" y="776605"/>
            <a:ext cx="10515600" cy="453741"/>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Change in constitution of a firm [Section 327 of the 2025 Act corresponding to section 187 of 1961 Act] </a:t>
            </a:r>
          </a:p>
        </p:txBody>
      </p:sp>
      <p:sp>
        <p:nvSpPr>
          <p:cNvPr id="3" name="Content Placeholder 2">
            <a:extLst>
              <a:ext uri="{FF2B5EF4-FFF2-40B4-BE49-F238E27FC236}">
                <a16:creationId xmlns:a16="http://schemas.microsoft.com/office/drawing/2014/main" id="{495EE306-57ED-E484-BA27-398C6A6202C2}"/>
              </a:ext>
            </a:extLst>
          </p:cNvPr>
          <p:cNvSpPr>
            <a:spLocks noGrp="1"/>
          </p:cNvSpPr>
          <p:nvPr>
            <p:ph idx="1"/>
          </p:nvPr>
        </p:nvSpPr>
        <p:spPr>
          <a:xfrm>
            <a:off x="838200" y="1666567"/>
            <a:ext cx="10515600" cy="4176293"/>
          </a:xfrm>
        </p:spPr>
        <p:txBody>
          <a:bodyPr>
            <a:noAutofit/>
          </a:bodyPr>
          <a:lstStyle/>
          <a:p>
            <a:pPr algn="just">
              <a:lnSpc>
                <a:spcPct val="100000"/>
              </a:lnSpc>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Where at the time of making an assessment under section 270 or 271, it is found that a change has occurred in the constitution of a firm, the assessment shall be made on the firm as constituted at the time of making the assessment.</a:t>
            </a:r>
          </a:p>
          <a:p>
            <a:pPr algn="just">
              <a:lnSpc>
                <a:spcPct val="100000"/>
              </a:lnSpc>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For the purposes of this section, there is a change in the constitution of the firm—</a:t>
            </a:r>
          </a:p>
          <a:p>
            <a:pPr marL="540000" lvl="1" indent="-540000" algn="just">
              <a:lnSpc>
                <a:spcPct val="100000"/>
              </a:lnSpc>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   (a) if one or more of the partners cease to be partners or one or more new partners are admitted, subject to the condition that at least one person who was partner of the firm before the change continues as partner after such change; or </a:t>
            </a:r>
          </a:p>
          <a:p>
            <a:pPr marL="540000" lvl="1" indent="-540000" algn="just">
              <a:lnSpc>
                <a:spcPct val="100000"/>
              </a:lnSpc>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       (Note - This is not applicable where the firm is dissolved on the death of any of its partners); </a:t>
            </a:r>
          </a:p>
          <a:p>
            <a:pPr marL="540000" lvl="1" indent="-540000" algn="just">
              <a:lnSpc>
                <a:spcPct val="100000"/>
              </a:lnSpc>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   (b) where all the partners continue with a change in their respective shares or in the shares of some of them.</a:t>
            </a:r>
          </a:p>
          <a:p>
            <a:pPr marL="0" indent="0" algn="just">
              <a:lnSpc>
                <a:spcPct val="100000"/>
              </a:lnSpc>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p>
        </p:txBody>
      </p:sp>
      <p:sp>
        <p:nvSpPr>
          <p:cNvPr id="4" name="Slide Number Placeholder 3">
            <a:extLst>
              <a:ext uri="{FF2B5EF4-FFF2-40B4-BE49-F238E27FC236}">
                <a16:creationId xmlns:a16="http://schemas.microsoft.com/office/drawing/2014/main" id="{BD5E2E82-DA56-2C07-A059-4600FE3BE761}"/>
              </a:ext>
            </a:extLst>
          </p:cNvPr>
          <p:cNvSpPr>
            <a:spLocks noGrp="1"/>
          </p:cNvSpPr>
          <p:nvPr>
            <p:ph type="sldNum" sz="quarter" idx="12"/>
          </p:nvPr>
        </p:nvSpPr>
        <p:spPr/>
        <p:txBody>
          <a:bodyPr/>
          <a:lstStyle/>
          <a:p>
            <a:fld id="{D8DEDE2C-4B76-45A2-849B-157C573EDADC}" type="slidenum">
              <a:rPr lang="en-IN" smtClean="0"/>
              <a:t>77</a:t>
            </a:fld>
            <a:endParaRPr lang="en-IN"/>
          </a:p>
        </p:txBody>
      </p:sp>
    </p:spTree>
    <p:extLst>
      <p:ext uri="{BB962C8B-B14F-4D97-AF65-F5344CB8AC3E}">
        <p14:creationId xmlns:p14="http://schemas.microsoft.com/office/powerpoint/2010/main" val="28880734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66C46-DA39-FF37-1A3F-73C4FB68D289}"/>
              </a:ext>
            </a:extLst>
          </p:cNvPr>
          <p:cNvSpPr>
            <a:spLocks noGrp="1"/>
          </p:cNvSpPr>
          <p:nvPr>
            <p:ph type="title"/>
          </p:nvPr>
        </p:nvSpPr>
        <p:spPr>
          <a:xfrm>
            <a:off x="719328" y="758317"/>
            <a:ext cx="10515600" cy="549275"/>
          </a:xfrm>
        </p:spPr>
        <p:txBody>
          <a:bodyPr>
            <a:noAutofit/>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Succession of one firm by another firm [Section 328 of the 2025 Act corresponding to section 188 of 1961 Act]</a:t>
            </a:r>
          </a:p>
        </p:txBody>
      </p:sp>
      <p:sp>
        <p:nvSpPr>
          <p:cNvPr id="3" name="Content Placeholder 2">
            <a:extLst>
              <a:ext uri="{FF2B5EF4-FFF2-40B4-BE49-F238E27FC236}">
                <a16:creationId xmlns:a16="http://schemas.microsoft.com/office/drawing/2014/main" id="{31DF7210-D761-5B77-5297-9A834F34A60A}"/>
              </a:ext>
            </a:extLst>
          </p:cNvPr>
          <p:cNvSpPr>
            <a:spLocks noGrp="1"/>
          </p:cNvSpPr>
          <p:nvPr>
            <p:ph idx="1"/>
          </p:nvPr>
        </p:nvSpPr>
        <p:spPr>
          <a:xfrm>
            <a:off x="838200" y="1917290"/>
            <a:ext cx="10515600" cy="1902542"/>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Where a firm carrying on a business or profession is succeeded by another firm, except in a case covered by section 327, separate assessments shall be made on the predecessor firm and the successor firm as per the provisions of section 313 (Succession to business or profession otherwise than on death].</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2F09B935-D9E4-DFB5-57F7-2AC5220700DC}"/>
              </a:ext>
            </a:extLst>
          </p:cNvPr>
          <p:cNvSpPr>
            <a:spLocks noGrp="1"/>
          </p:cNvSpPr>
          <p:nvPr>
            <p:ph type="sldNum" sz="quarter" idx="12"/>
          </p:nvPr>
        </p:nvSpPr>
        <p:spPr/>
        <p:txBody>
          <a:bodyPr/>
          <a:lstStyle/>
          <a:p>
            <a:fld id="{D8DEDE2C-4B76-45A2-849B-157C573EDADC}" type="slidenum">
              <a:rPr lang="en-IN" smtClean="0"/>
              <a:t>78</a:t>
            </a:fld>
            <a:endParaRPr lang="en-IN"/>
          </a:p>
        </p:txBody>
      </p:sp>
    </p:spTree>
    <p:extLst>
      <p:ext uri="{BB962C8B-B14F-4D97-AF65-F5344CB8AC3E}">
        <p14:creationId xmlns:p14="http://schemas.microsoft.com/office/powerpoint/2010/main" val="24408025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4B223-4168-8219-104A-689E0DEA5659}"/>
              </a:ext>
            </a:extLst>
          </p:cNvPr>
          <p:cNvSpPr>
            <a:spLocks noGrp="1"/>
          </p:cNvSpPr>
          <p:nvPr>
            <p:ph type="title"/>
          </p:nvPr>
        </p:nvSpPr>
        <p:spPr>
          <a:xfrm>
            <a:off x="746760" y="813181"/>
            <a:ext cx="10515600" cy="521979"/>
          </a:xfrm>
        </p:spPr>
        <p:txBody>
          <a:bodyPr>
            <a:no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Joint and several liability of partners for tax payable by firm [Section 329  of the 2025 Act corresponding to section 188A of 1961 Act]</a:t>
            </a:r>
          </a:p>
        </p:txBody>
      </p:sp>
      <p:sp>
        <p:nvSpPr>
          <p:cNvPr id="3" name="Content Placeholder 2">
            <a:extLst>
              <a:ext uri="{FF2B5EF4-FFF2-40B4-BE49-F238E27FC236}">
                <a16:creationId xmlns:a16="http://schemas.microsoft.com/office/drawing/2014/main" id="{38134987-8158-728C-D4FB-852A9DCEC854}"/>
              </a:ext>
            </a:extLst>
          </p:cNvPr>
          <p:cNvSpPr>
            <a:spLocks noGrp="1"/>
          </p:cNvSpPr>
          <p:nvPr>
            <p:ph idx="1"/>
          </p:nvPr>
        </p:nvSpPr>
        <p:spPr>
          <a:xfrm>
            <a:off x="838200" y="1858296"/>
            <a:ext cx="10515600" cy="2613119"/>
          </a:xfrm>
        </p:spPr>
        <p:txBody>
          <a:bodyPr>
            <a:normAutofit/>
          </a:bodyPr>
          <a:lstStyle/>
          <a:p>
            <a:pPr algn="just">
              <a:lnSpc>
                <a:spcPct val="100000"/>
              </a:lnSpc>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Every person who was a partner of a firm during the tax year, and the legal representative of any such person who is deceased, shall be jointly and severally liable along with the firm for the amount of tax, penalty or other sum payable by the firm for the tax year, and </a:t>
            </a:r>
          </a:p>
          <a:p>
            <a:pPr algn="just">
              <a:lnSpc>
                <a:spcPct val="100000"/>
              </a:lnSpc>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All the provisions of this Act, so far as may be, shall apply to the assessment of such tax or imposition or levy of such penalty or other sum.</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a:p>
            <a:pPr marL="0" indent="0" algn="just">
              <a:spcBef>
                <a:spcPts val="600"/>
              </a:spcBef>
              <a:spcAft>
                <a:spcPts val="600"/>
              </a:spcAft>
              <a:buNone/>
            </a:pPr>
            <a:endParaRPr lang="en-US" sz="2000"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BF239149-F848-5064-6458-8F56D57C1A8D}"/>
              </a:ext>
            </a:extLst>
          </p:cNvPr>
          <p:cNvSpPr>
            <a:spLocks noGrp="1"/>
          </p:cNvSpPr>
          <p:nvPr>
            <p:ph type="sldNum" sz="quarter" idx="12"/>
          </p:nvPr>
        </p:nvSpPr>
        <p:spPr/>
        <p:txBody>
          <a:bodyPr/>
          <a:lstStyle/>
          <a:p>
            <a:fld id="{D8DEDE2C-4B76-45A2-849B-157C573EDADC}" type="slidenum">
              <a:rPr lang="en-IN" smtClean="0"/>
              <a:t>79</a:t>
            </a:fld>
            <a:endParaRPr lang="en-IN"/>
          </a:p>
        </p:txBody>
      </p:sp>
    </p:spTree>
    <p:extLst>
      <p:ext uri="{BB962C8B-B14F-4D97-AF65-F5344CB8AC3E}">
        <p14:creationId xmlns:p14="http://schemas.microsoft.com/office/powerpoint/2010/main" val="1511872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670466" y="176126"/>
            <a:ext cx="10851068" cy="461665"/>
          </a:xfrm>
          <a:prstGeom prst="rect">
            <a:avLst/>
          </a:prstGeom>
          <a:noFill/>
        </p:spPr>
        <p:txBody>
          <a:bodyPr wrap="square">
            <a:spAutoFit/>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Meaning of Firm, Partner and Partnership as per Income-tax Act, 2025</a:t>
            </a:r>
          </a:p>
        </p:txBody>
      </p:sp>
      <p:sp>
        <p:nvSpPr>
          <p:cNvPr id="2" name="Slide Number Placeholder 1">
            <a:extLst>
              <a:ext uri="{FF2B5EF4-FFF2-40B4-BE49-F238E27FC236}">
                <a16:creationId xmlns:a16="http://schemas.microsoft.com/office/drawing/2014/main" id="{37C333BC-5D55-9B74-8188-7FE158D5C4D4}"/>
              </a:ext>
            </a:extLst>
          </p:cNvPr>
          <p:cNvSpPr>
            <a:spLocks noGrp="1"/>
          </p:cNvSpPr>
          <p:nvPr>
            <p:ph type="sldNum" sz="quarter" idx="12"/>
          </p:nvPr>
        </p:nvSpPr>
        <p:spPr/>
        <p:txBody>
          <a:bodyPr/>
          <a:lstStyle/>
          <a:p>
            <a:fld id="{D8DEDE2C-4B76-45A2-849B-157C573EDADC}" type="slidenum">
              <a:rPr lang="en-IN" smtClean="0"/>
              <a:t>8</a:t>
            </a:fld>
            <a:endParaRPr lang="en-IN"/>
          </a:p>
        </p:txBody>
      </p:sp>
      <p:graphicFrame>
        <p:nvGraphicFramePr>
          <p:cNvPr id="3" name="Table 2">
            <a:extLst>
              <a:ext uri="{FF2B5EF4-FFF2-40B4-BE49-F238E27FC236}">
                <a16:creationId xmlns:a16="http://schemas.microsoft.com/office/drawing/2014/main" id="{7B5AB4B8-808A-D45F-99EE-9ACDEDDA9423}"/>
              </a:ext>
            </a:extLst>
          </p:cNvPr>
          <p:cNvGraphicFramePr>
            <a:graphicFrameLocks noGrp="1"/>
          </p:cNvGraphicFramePr>
          <p:nvPr>
            <p:extLst>
              <p:ext uri="{D42A27DB-BD31-4B8C-83A1-F6EECF244321}">
                <p14:modId xmlns:p14="http://schemas.microsoft.com/office/powerpoint/2010/main" val="3756707337"/>
              </p:ext>
            </p:extLst>
          </p:nvPr>
        </p:nvGraphicFramePr>
        <p:xfrm>
          <a:off x="949185" y="752323"/>
          <a:ext cx="9869627" cy="5807046"/>
        </p:xfrm>
        <a:graphic>
          <a:graphicData uri="http://schemas.openxmlformats.org/drawingml/2006/table">
            <a:tbl>
              <a:tblPr firstRow="1" bandRow="1">
                <a:tableStyleId>{5C22544A-7EE6-4342-B048-85BDC9FD1C3A}</a:tableStyleId>
              </a:tblPr>
              <a:tblGrid>
                <a:gridCol w="975884">
                  <a:extLst>
                    <a:ext uri="{9D8B030D-6E8A-4147-A177-3AD203B41FA5}">
                      <a16:colId xmlns:a16="http://schemas.microsoft.com/office/drawing/2014/main" val="1081046432"/>
                    </a:ext>
                  </a:extLst>
                </a:gridCol>
                <a:gridCol w="1414913">
                  <a:extLst>
                    <a:ext uri="{9D8B030D-6E8A-4147-A177-3AD203B41FA5}">
                      <a16:colId xmlns:a16="http://schemas.microsoft.com/office/drawing/2014/main" val="424601867"/>
                    </a:ext>
                  </a:extLst>
                </a:gridCol>
                <a:gridCol w="3224464">
                  <a:extLst>
                    <a:ext uri="{9D8B030D-6E8A-4147-A177-3AD203B41FA5}">
                      <a16:colId xmlns:a16="http://schemas.microsoft.com/office/drawing/2014/main" val="2736250704"/>
                    </a:ext>
                  </a:extLst>
                </a:gridCol>
                <a:gridCol w="4254366">
                  <a:extLst>
                    <a:ext uri="{9D8B030D-6E8A-4147-A177-3AD203B41FA5}">
                      <a16:colId xmlns:a16="http://schemas.microsoft.com/office/drawing/2014/main" val="1371168592"/>
                    </a:ext>
                  </a:extLst>
                </a:gridCol>
              </a:tblGrid>
              <a:tr h="393083">
                <a:tc>
                  <a:txBody>
                    <a:bodyPr/>
                    <a:lstStyle/>
                    <a:p>
                      <a:pPr algn="ctr"/>
                      <a:r>
                        <a:rPr lang="en-US" dirty="0"/>
                        <a:t>Section</a:t>
                      </a:r>
                      <a:endParaRPr lang="en-IN" dirty="0"/>
                    </a:p>
                  </a:txBody>
                  <a:tcPr/>
                </a:tc>
                <a:tc>
                  <a:txBody>
                    <a:bodyPr/>
                    <a:lstStyle/>
                    <a:p>
                      <a:pPr algn="ctr"/>
                      <a:r>
                        <a:rPr lang="en-US" dirty="0"/>
                        <a:t>Term</a:t>
                      </a:r>
                      <a:endParaRPr lang="en-IN" dirty="0"/>
                    </a:p>
                  </a:txBody>
                  <a:tcPr/>
                </a:tc>
                <a:tc>
                  <a:txBody>
                    <a:bodyPr/>
                    <a:lstStyle/>
                    <a:p>
                      <a:pPr algn="ctr"/>
                      <a:r>
                        <a:rPr lang="en-US" dirty="0"/>
                        <a:t>Meaning</a:t>
                      </a:r>
                      <a:endParaRPr lang="en-IN" dirty="0"/>
                    </a:p>
                  </a:txBody>
                  <a:tcPr/>
                </a:tc>
                <a:tc>
                  <a:txBody>
                    <a:bodyPr/>
                    <a:lstStyle/>
                    <a:p>
                      <a:pPr algn="ctr"/>
                      <a:r>
                        <a:rPr lang="en-US" dirty="0"/>
                        <a:t>Includes</a:t>
                      </a:r>
                      <a:endParaRPr lang="en-IN" dirty="0"/>
                    </a:p>
                  </a:txBody>
                  <a:tcPr/>
                </a:tc>
                <a:extLst>
                  <a:ext uri="{0D108BD9-81ED-4DB2-BD59-A6C34878D82A}">
                    <a16:rowId xmlns:a16="http://schemas.microsoft.com/office/drawing/2014/main" val="2615138197"/>
                  </a:ext>
                </a:extLst>
              </a:tr>
              <a:tr h="416173">
                <a:tc>
                  <a:txBody>
                    <a:bodyPr/>
                    <a:lstStyle/>
                    <a:p>
                      <a:pPr algn="ctr"/>
                      <a:endParaRPr lang="en-IN" dirty="0"/>
                    </a:p>
                  </a:txBody>
                  <a:tcPr/>
                </a:tc>
                <a:tc>
                  <a:txBody>
                    <a:bodyPr/>
                    <a:lstStyle/>
                    <a:p>
                      <a:endParaRPr lang="en-IN"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Same meaning as assigned to it in </a:t>
                      </a:r>
                      <a:r>
                        <a:rPr lang="en-US" sz="1800" b="0" dirty="0">
                          <a:latin typeface="Tahoma" panose="020B0604030504040204" pitchFamily="34" charset="0"/>
                          <a:ea typeface="Tahoma" panose="020B0604030504040204" pitchFamily="34" charset="0"/>
                          <a:cs typeface="Tahoma" panose="020B0604030504040204" pitchFamily="34" charset="0"/>
                        </a:rPr>
                        <a:t>section 4 of the Indian Partnership Act, 1932</a:t>
                      </a:r>
                      <a:endParaRPr lang="en-IN" dirty="0"/>
                    </a:p>
                  </a:txBody>
                  <a:tcPr/>
                </a:tc>
                <a:tc>
                  <a:txBody>
                    <a:bodyPr/>
                    <a:lstStyle/>
                    <a:p>
                      <a:pPr algn="just"/>
                      <a:endParaRPr lang="en-IN" dirty="0"/>
                    </a:p>
                  </a:txBody>
                  <a:tcPr/>
                </a:tc>
                <a:extLst>
                  <a:ext uri="{0D108BD9-81ED-4DB2-BD59-A6C34878D82A}">
                    <a16:rowId xmlns:a16="http://schemas.microsoft.com/office/drawing/2014/main" val="2240788026"/>
                  </a:ext>
                </a:extLst>
              </a:tr>
              <a:tr h="914400">
                <a:tc>
                  <a:txBody>
                    <a:bodyPr/>
                    <a:lstStyle/>
                    <a:p>
                      <a:pPr algn="ctr"/>
                      <a:r>
                        <a:rPr lang="en-US" dirty="0"/>
                        <a:t>2(45)</a:t>
                      </a:r>
                      <a:endParaRPr lang="en-IN" dirty="0"/>
                    </a:p>
                  </a:txBody>
                  <a:tcPr/>
                </a:tc>
                <a:tc>
                  <a:txBody>
                    <a:bodyPr/>
                    <a:lstStyle/>
                    <a:p>
                      <a:r>
                        <a:rPr lang="en-US" sz="1800" dirty="0">
                          <a:effectLst/>
                          <a:latin typeface="Tahoma" panose="020B0604030504040204" pitchFamily="34" charset="0"/>
                          <a:ea typeface="Aptos" panose="020B0004020202020204" pitchFamily="34" charset="0"/>
                        </a:rPr>
                        <a:t>Firm</a:t>
                      </a:r>
                      <a:endParaRPr lang="en-IN" dirty="0"/>
                    </a:p>
                  </a:txBody>
                  <a:tcPr/>
                </a:tc>
                <a:tc rowSpan="2">
                  <a:txBody>
                    <a:bodyPr/>
                    <a:lstStyle/>
                    <a:p>
                      <a:pPr algn="just"/>
                      <a:r>
                        <a:rPr lang="en-US" dirty="0">
                          <a:latin typeface="Tahoma" panose="020B0604030504040204" pitchFamily="34" charset="0"/>
                          <a:ea typeface="Tahoma" panose="020B0604030504040204" pitchFamily="34" charset="0"/>
                          <a:cs typeface="Tahoma" panose="020B0604030504040204" pitchFamily="34" charset="0"/>
                        </a:rPr>
                        <a:t>Persons who have entered into partnership with one another are called individually </a:t>
                      </a:r>
                      <a:r>
                        <a:rPr lang="en-US" b="1" dirty="0">
                          <a:latin typeface="Tahoma" panose="020B0604030504040204" pitchFamily="34" charset="0"/>
                          <a:ea typeface="Tahoma" panose="020B0604030504040204" pitchFamily="34" charset="0"/>
                          <a:cs typeface="Tahoma" panose="020B0604030504040204" pitchFamily="34" charset="0"/>
                        </a:rPr>
                        <a:t>“partners</a:t>
                      </a:r>
                      <a:r>
                        <a:rPr lang="en-US" dirty="0">
                          <a:latin typeface="Tahoma" panose="020B0604030504040204" pitchFamily="34" charset="0"/>
                          <a:ea typeface="Tahoma" panose="020B0604030504040204" pitchFamily="34" charset="0"/>
                          <a:cs typeface="Tahoma" panose="020B0604030504040204" pitchFamily="34" charset="0"/>
                        </a:rPr>
                        <a:t>” and collectively “</a:t>
                      </a:r>
                      <a:r>
                        <a:rPr lang="en-US" b="1" dirty="0">
                          <a:latin typeface="Tahoma" panose="020B0604030504040204" pitchFamily="34" charset="0"/>
                          <a:ea typeface="Tahoma" panose="020B0604030504040204" pitchFamily="34" charset="0"/>
                          <a:cs typeface="Tahoma" panose="020B0604030504040204" pitchFamily="34" charset="0"/>
                        </a:rPr>
                        <a:t>a</a:t>
                      </a:r>
                      <a:r>
                        <a:rPr lang="en-US" dirty="0">
                          <a:latin typeface="Tahoma" panose="020B0604030504040204" pitchFamily="34" charset="0"/>
                          <a:ea typeface="Tahoma" panose="020B0604030504040204" pitchFamily="34" charset="0"/>
                          <a:cs typeface="Tahoma" panose="020B0604030504040204" pitchFamily="34" charset="0"/>
                        </a:rPr>
                        <a:t> </a:t>
                      </a:r>
                      <a:r>
                        <a:rPr lang="en-US" b="1" dirty="0">
                          <a:latin typeface="Tahoma" panose="020B0604030504040204" pitchFamily="34" charset="0"/>
                          <a:ea typeface="Tahoma" panose="020B0604030504040204" pitchFamily="34" charset="0"/>
                          <a:cs typeface="Tahoma" panose="020B0604030504040204" pitchFamily="34" charset="0"/>
                        </a:rPr>
                        <a:t>firm</a:t>
                      </a:r>
                      <a:r>
                        <a:rPr lang="en-US" dirty="0">
                          <a:latin typeface="Tahoma" panose="020B0604030504040204" pitchFamily="34" charset="0"/>
                          <a:ea typeface="Tahoma" panose="020B0604030504040204" pitchFamily="34" charset="0"/>
                          <a:cs typeface="Tahoma" panose="020B0604030504040204" pitchFamily="34" charset="0"/>
                        </a:rPr>
                        <a:t>”, and the name under which their business is carried on is called the “firm name”</a:t>
                      </a:r>
                      <a:endParaRPr lang="en-IN"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Aptos" panose="020B0004020202020204" pitchFamily="34" charset="0"/>
                          <a:cs typeface="+mn-cs"/>
                        </a:rPr>
                        <a:t>“limited liability partnership” as defined in section 2(1)(n) of the Limited Liability Partnership Act, 2008</a:t>
                      </a:r>
                      <a:endParaRPr lang="en-IN" dirty="0"/>
                    </a:p>
                  </a:txBody>
                  <a:tcPr/>
                </a:tc>
                <a:extLst>
                  <a:ext uri="{0D108BD9-81ED-4DB2-BD59-A6C34878D82A}">
                    <a16:rowId xmlns:a16="http://schemas.microsoft.com/office/drawing/2014/main" val="556263326"/>
                  </a:ext>
                </a:extLst>
              </a:tr>
              <a:tr h="1528424">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2(74)</a:t>
                      </a:r>
                      <a:endParaRPr lang="en-IN" dirty="0"/>
                    </a:p>
                  </a:txBody>
                  <a:tcPr/>
                </a:tc>
                <a:tc>
                  <a:txBody>
                    <a:bodyPr/>
                    <a:lstStyle/>
                    <a:p>
                      <a:r>
                        <a:rPr lang="en-US" sz="1800" b="0" dirty="0">
                          <a:latin typeface="Tahoma" panose="020B0604030504040204" pitchFamily="34" charset="0"/>
                          <a:ea typeface="Tahoma" panose="020B0604030504040204" pitchFamily="34" charset="0"/>
                          <a:cs typeface="Tahoma" panose="020B0604030504040204" pitchFamily="34" charset="0"/>
                        </a:rPr>
                        <a:t>Partner</a:t>
                      </a:r>
                      <a:endParaRPr lang="en-IN" dirty="0"/>
                    </a:p>
                  </a:txBody>
                  <a:tcPr/>
                </a:tc>
                <a:tc vMerge="1">
                  <a:txBody>
                    <a:bodyPr/>
                    <a:lstStyle/>
                    <a:p>
                      <a:pPr algn="just"/>
                      <a:endParaRPr lang="en-IN"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any person who, </a:t>
                      </a:r>
                      <a:r>
                        <a:rPr lang="en-US" sz="1800" b="1" dirty="0">
                          <a:latin typeface="Tahoma" panose="020B0604030504040204" pitchFamily="34" charset="0"/>
                          <a:ea typeface="Tahoma" panose="020B0604030504040204" pitchFamily="34" charset="0"/>
                          <a:cs typeface="Tahoma" panose="020B0604030504040204" pitchFamily="34" charset="0"/>
                        </a:rPr>
                        <a:t>being a minor, </a:t>
                      </a:r>
                      <a:r>
                        <a:rPr lang="en-US" sz="1800" dirty="0">
                          <a:latin typeface="Tahoma" panose="020B0604030504040204" pitchFamily="34" charset="0"/>
                          <a:ea typeface="Tahoma" panose="020B0604030504040204" pitchFamily="34" charset="0"/>
                          <a:cs typeface="Tahoma" panose="020B0604030504040204" pitchFamily="34" charset="0"/>
                        </a:rPr>
                        <a:t>has been admitted to the benefits of partnership; and</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a partner of a limited liability partnership as defined in section 2(1)(q) of the Limited Liability Partnership Act, 2008;</a:t>
                      </a:r>
                      <a:endParaRPr lang="en-IN" dirty="0"/>
                    </a:p>
                  </a:txBody>
                  <a:tcPr/>
                </a:tc>
                <a:extLst>
                  <a:ext uri="{0D108BD9-81ED-4DB2-BD59-A6C34878D82A}">
                    <a16:rowId xmlns:a16="http://schemas.microsoft.com/office/drawing/2014/main" val="279004049"/>
                  </a:ext>
                </a:extLst>
              </a:tr>
              <a:tr h="1573483">
                <a:tc>
                  <a:txBody>
                    <a:bodyPr/>
                    <a:lstStyle/>
                    <a:p>
                      <a:pPr algn="ctr"/>
                      <a:r>
                        <a:rPr lang="en-US" sz="1800" dirty="0">
                          <a:latin typeface="Tahoma" panose="020B0604030504040204" pitchFamily="34" charset="0"/>
                          <a:ea typeface="Tahoma" panose="020B0604030504040204" pitchFamily="34" charset="0"/>
                          <a:cs typeface="Tahoma" panose="020B0604030504040204" pitchFamily="34" charset="0"/>
                        </a:rPr>
                        <a:t>2(75) </a:t>
                      </a:r>
                      <a:endParaRPr lang="en-IN" dirty="0"/>
                    </a:p>
                  </a:txBody>
                  <a:tcPr/>
                </a:tc>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Partnership</a:t>
                      </a:r>
                      <a:endParaRPr lang="en-IN"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latin typeface="Tahoma" panose="020B0604030504040204" pitchFamily="34" charset="0"/>
                          <a:ea typeface="Tahoma" panose="020B0604030504040204" pitchFamily="34" charset="0"/>
                          <a:cs typeface="Tahoma" panose="020B0604030504040204" pitchFamily="34" charset="0"/>
                        </a:rPr>
                        <a:t>the relation between persons who have agreed to share the profits of a business carried on by all or any of them acting for all.</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ahoma" panose="020B0604030504040204" pitchFamily="34" charset="0"/>
                          <a:ea typeface="Aptos" panose="020B0004020202020204" pitchFamily="34" charset="0"/>
                          <a:cs typeface="+mn-cs"/>
                        </a:rPr>
                        <a:t>“Limited liability partnership” as defined in section 2(1)(n) of the Limited Liability Partnership Act, 2008</a:t>
                      </a:r>
                      <a:endParaRPr lang="en-I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N" dirty="0"/>
                    </a:p>
                  </a:txBody>
                  <a:tcPr/>
                </a:tc>
                <a:extLst>
                  <a:ext uri="{0D108BD9-81ED-4DB2-BD59-A6C34878D82A}">
                    <a16:rowId xmlns:a16="http://schemas.microsoft.com/office/drawing/2014/main" val="1069622145"/>
                  </a:ext>
                </a:extLst>
              </a:tr>
            </a:tbl>
          </a:graphicData>
        </a:graphic>
      </p:graphicFrame>
    </p:spTree>
    <p:extLst>
      <p:ext uri="{BB962C8B-B14F-4D97-AF65-F5344CB8AC3E}">
        <p14:creationId xmlns:p14="http://schemas.microsoft.com/office/powerpoint/2010/main" val="408286332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7E291-75A0-4F6A-ABA8-B7D121B16202}"/>
              </a:ext>
            </a:extLst>
          </p:cNvPr>
          <p:cNvSpPr>
            <a:spLocks noGrp="1"/>
          </p:cNvSpPr>
          <p:nvPr>
            <p:ph type="title"/>
          </p:nvPr>
        </p:nvSpPr>
        <p:spPr>
          <a:xfrm>
            <a:off x="737616" y="694310"/>
            <a:ext cx="10515600" cy="808582"/>
          </a:xfrm>
        </p:spPr>
        <p:txBody>
          <a:bodyPr>
            <a:norm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Firm dissolved or business discontinued [Section 330 of the 2025 Act corresponding to section 189 of 1961 Act]</a:t>
            </a:r>
          </a:p>
        </p:txBody>
      </p:sp>
      <p:sp>
        <p:nvSpPr>
          <p:cNvPr id="3" name="Content Placeholder 2">
            <a:extLst>
              <a:ext uri="{FF2B5EF4-FFF2-40B4-BE49-F238E27FC236}">
                <a16:creationId xmlns:a16="http://schemas.microsoft.com/office/drawing/2014/main" id="{90376331-0D67-CA73-F126-C62A27A5638E}"/>
              </a:ext>
            </a:extLst>
          </p:cNvPr>
          <p:cNvSpPr>
            <a:spLocks noGrp="1"/>
          </p:cNvSpPr>
          <p:nvPr>
            <p:ph idx="1"/>
          </p:nvPr>
        </p:nvSpPr>
        <p:spPr>
          <a:xfrm>
            <a:off x="838200" y="1924334"/>
            <a:ext cx="10515600" cy="4171666"/>
          </a:xfrm>
        </p:spPr>
        <p:txBody>
          <a:bodyPr>
            <a:normAutofit/>
          </a:bodyPr>
          <a:lstStyle/>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Where a firm is dissolved or any business or profession carried on by it has been discontinued, the Assessing Officer shall make an assessment of the total income of the firm, as if no such dissolution or discontinuance had taken place, and </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All the provisions of this Act, including the provisions relating to the levy of a penalty or any other sum chargeable under any provision of this Act, shall apply, so far as may be, to such assessment.</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If the Assessing Officer or Joint Commissioner (Appeals) or Commissioner (Appeals), in the course of any proceeding under this Act in respect of any such firm which is dissolved or business or profession carried on by it has been discontinued, is satisfied that the firm was guilty of any of the acts specified in Chapter XXI, he may impose or direct the imposition of a penalty as per the provisions of that Chapter.</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21D3A4B7-D331-7586-43F7-23018977C1E4}"/>
              </a:ext>
            </a:extLst>
          </p:cNvPr>
          <p:cNvSpPr>
            <a:spLocks noGrp="1"/>
          </p:cNvSpPr>
          <p:nvPr>
            <p:ph type="sldNum" sz="quarter" idx="12"/>
          </p:nvPr>
        </p:nvSpPr>
        <p:spPr/>
        <p:txBody>
          <a:bodyPr/>
          <a:lstStyle/>
          <a:p>
            <a:fld id="{D8DEDE2C-4B76-45A2-849B-157C573EDADC}" type="slidenum">
              <a:rPr lang="en-IN" smtClean="0"/>
              <a:t>80</a:t>
            </a:fld>
            <a:endParaRPr lang="en-IN"/>
          </a:p>
        </p:txBody>
      </p:sp>
    </p:spTree>
    <p:extLst>
      <p:ext uri="{BB962C8B-B14F-4D97-AF65-F5344CB8AC3E}">
        <p14:creationId xmlns:p14="http://schemas.microsoft.com/office/powerpoint/2010/main" val="2166513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28153-E150-692F-1DAD-698B27C88BBF}"/>
              </a:ext>
            </a:extLst>
          </p:cNvPr>
          <p:cNvSpPr>
            <a:spLocks noGrp="1"/>
          </p:cNvSpPr>
          <p:nvPr>
            <p:ph type="title"/>
          </p:nvPr>
        </p:nvSpPr>
        <p:spPr>
          <a:xfrm>
            <a:off x="838200" y="365126"/>
            <a:ext cx="10515600" cy="699400"/>
          </a:xfrm>
        </p:spPr>
        <p:txBody>
          <a:bodyPr>
            <a:noAutofit/>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Firm dissolved or business discontinued [Section 330 of the 2025 Act corresponding to section 189 of 1961 Act]</a:t>
            </a:r>
            <a:endParaRPr lang="en-US" sz="2400" dirty="0">
              <a:solidFill>
                <a:schemeClr val="accent1">
                  <a:lumMod val="50000"/>
                </a:schemeClr>
              </a:solidFill>
            </a:endParaRPr>
          </a:p>
        </p:txBody>
      </p:sp>
      <p:sp>
        <p:nvSpPr>
          <p:cNvPr id="3" name="Content Placeholder 2">
            <a:extLst>
              <a:ext uri="{FF2B5EF4-FFF2-40B4-BE49-F238E27FC236}">
                <a16:creationId xmlns:a16="http://schemas.microsoft.com/office/drawing/2014/main" id="{C52BA183-023E-D727-FC27-CDD24D44CE61}"/>
              </a:ext>
            </a:extLst>
          </p:cNvPr>
          <p:cNvSpPr>
            <a:spLocks noGrp="1"/>
          </p:cNvSpPr>
          <p:nvPr>
            <p:ph idx="1"/>
          </p:nvPr>
        </p:nvSpPr>
        <p:spPr>
          <a:xfrm>
            <a:off x="881293" y="1197864"/>
            <a:ext cx="10515600" cy="4050792"/>
          </a:xfrm>
        </p:spPr>
        <p:txBody>
          <a:bodyPr>
            <a:normAutofit/>
          </a:bodyPr>
          <a:lstStyle/>
          <a:p>
            <a:pPr algn="jus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Every person who was at the time of such dissolution or discontinuance a partner of the firm, and the legal representative of any such person who is deceased, shall be jointly and severally liable for the amount of tax, penalty or other sum payable, and all the provisions of this Act, so far as may be, shall apply to any such assessment or imposition of penalty or other sum.</a:t>
            </a:r>
          </a:p>
          <a:p>
            <a:pPr algn="jus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Where such dissolution or discontinuance takes place after any proceedings in respect of a tax year have commenced, the proceedings may be continued against the persons  referred to above from the stage at which the proceedings stood at the time of such dissolution or discontinuance, and all the provisions of this Act shall, so far as may be, apply accordingly.</a:t>
            </a:r>
          </a:p>
          <a:p>
            <a:pPr algn="jus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provisions of section 330 shall not affect the provisions of section 302(4), which limits the liability of legal representative to the extent to which the estate of the deceased is capable of meeting the liability.</a:t>
            </a:r>
          </a:p>
          <a:p>
            <a:pPr algn="jus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endParaRPr lang="en-US" sz="2200" dirty="0">
              <a:latin typeface="Tahoma" panose="020B0604030504040204" pitchFamily="34" charset="0"/>
              <a:ea typeface="Tahoma" panose="020B0604030504040204" pitchFamily="34" charset="0"/>
              <a:cs typeface="Tahoma" panose="020B0604030504040204" pitchFamily="34" charset="0"/>
            </a:endParaRPr>
          </a:p>
          <a:p>
            <a:pPr algn="just"/>
            <a:endParaRPr lang="en-US" sz="2200" dirty="0">
              <a:latin typeface="Tahoma" panose="020B0604030504040204" pitchFamily="34" charset="0"/>
              <a:ea typeface="Tahoma" panose="020B0604030504040204" pitchFamily="34" charset="0"/>
              <a:cs typeface="Tahoma" panose="020B0604030504040204" pitchFamily="34" charset="0"/>
            </a:endParaRPr>
          </a:p>
          <a:p>
            <a:pPr algn="just"/>
            <a:endParaRPr lang="en-US" sz="22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2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2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EC2A75E6-49ED-7B04-C738-A4E7A86347DA}"/>
              </a:ext>
            </a:extLst>
          </p:cNvPr>
          <p:cNvSpPr>
            <a:spLocks noGrp="1"/>
          </p:cNvSpPr>
          <p:nvPr>
            <p:ph type="sldNum" sz="quarter" idx="12"/>
          </p:nvPr>
        </p:nvSpPr>
        <p:spPr/>
        <p:txBody>
          <a:bodyPr/>
          <a:lstStyle/>
          <a:p>
            <a:fld id="{D8DEDE2C-4B76-45A2-849B-157C573EDADC}" type="slidenum">
              <a:rPr lang="en-IN" smtClean="0"/>
              <a:t>81</a:t>
            </a:fld>
            <a:endParaRPr lang="en-IN"/>
          </a:p>
        </p:txBody>
      </p:sp>
    </p:spTree>
    <p:extLst>
      <p:ext uri="{BB962C8B-B14F-4D97-AF65-F5344CB8AC3E}">
        <p14:creationId xmlns:p14="http://schemas.microsoft.com/office/powerpoint/2010/main" val="5236849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EB8A-BDCA-B99C-A3B4-A878B5BF1554}"/>
              </a:ext>
            </a:extLst>
          </p:cNvPr>
          <p:cNvSpPr>
            <a:spLocks noGrp="1"/>
          </p:cNvSpPr>
          <p:nvPr>
            <p:ph type="title"/>
          </p:nvPr>
        </p:nvSpPr>
        <p:spPr>
          <a:xfrm>
            <a:off x="755904" y="712598"/>
            <a:ext cx="10515600" cy="713048"/>
          </a:xfrm>
        </p:spPr>
        <p:txBody>
          <a:bodyPr>
            <a:noAutofit/>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Liability of partners of LLP in liquidation [Section 331 of the 2025 Act corresponding to 167C of the 1961 Act]</a:t>
            </a:r>
          </a:p>
        </p:txBody>
      </p:sp>
      <p:sp>
        <p:nvSpPr>
          <p:cNvPr id="3" name="Content Placeholder 2">
            <a:extLst>
              <a:ext uri="{FF2B5EF4-FFF2-40B4-BE49-F238E27FC236}">
                <a16:creationId xmlns:a16="http://schemas.microsoft.com/office/drawing/2014/main" id="{F0660F3B-C8E5-720C-EA1F-FBD3CF853DAA}"/>
              </a:ext>
            </a:extLst>
          </p:cNvPr>
          <p:cNvSpPr>
            <a:spLocks noGrp="1"/>
          </p:cNvSpPr>
          <p:nvPr>
            <p:ph idx="1"/>
          </p:nvPr>
        </p:nvSpPr>
        <p:spPr>
          <a:xfrm>
            <a:off x="838200" y="1755058"/>
            <a:ext cx="10515600" cy="3893574"/>
          </a:xfrm>
        </p:spPr>
        <p:txBody>
          <a:bodyPr>
            <a:normAutofit/>
          </a:bodyPr>
          <a:lstStyle/>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Irrespective of anything contained in LLP Act, 2008</a:t>
            </a:r>
            <a:r>
              <a:rPr lang="en-US" sz="2000" dirty="0">
                <a:latin typeface="Tahoma" panose="020B0604030504040204" pitchFamily="34" charset="0"/>
                <a:ea typeface="Tahoma" panose="020B0604030504040204" pitchFamily="34" charset="0"/>
                <a:cs typeface="Tahoma" panose="020B0604030504040204" pitchFamily="34" charset="0"/>
              </a:rPr>
              <a:t>, where any tax including penalty, interest, fee or any other sum payable under the Act is due and cannot be recovered from––</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LLP in respect of any income of any tax year; or</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any other person in respect of any income of any tax year during which such other person was a LLP,</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then, in such case, every such person who was a partner of such LLP at any time during the relevant tax year, shall be jointly and severally liable for the payment of such tax due unless he proves that the non-recovery cannot be attributed to any gross neglect, misfeasance or breach of duty on his part in relation to the affairs of the LLP. </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7A3E636C-A151-0C00-43F5-796F152D187F}"/>
              </a:ext>
            </a:extLst>
          </p:cNvPr>
          <p:cNvSpPr>
            <a:spLocks noGrp="1"/>
          </p:cNvSpPr>
          <p:nvPr>
            <p:ph type="sldNum" sz="quarter" idx="12"/>
          </p:nvPr>
        </p:nvSpPr>
        <p:spPr/>
        <p:txBody>
          <a:bodyPr/>
          <a:lstStyle/>
          <a:p>
            <a:fld id="{D8DEDE2C-4B76-45A2-849B-157C573EDADC}" type="slidenum">
              <a:rPr lang="en-IN" smtClean="0"/>
              <a:t>82</a:t>
            </a:fld>
            <a:endParaRPr lang="en-IN"/>
          </a:p>
        </p:txBody>
      </p:sp>
    </p:spTree>
    <p:extLst>
      <p:ext uri="{BB962C8B-B14F-4D97-AF65-F5344CB8AC3E}">
        <p14:creationId xmlns:p14="http://schemas.microsoft.com/office/powerpoint/2010/main" val="5178216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4265E-86C2-676A-5E7C-99B8E3196FF9}"/>
              </a:ext>
            </a:extLst>
          </p:cNvPr>
          <p:cNvSpPr>
            <a:spLocks noGrp="1"/>
          </p:cNvSpPr>
          <p:nvPr>
            <p:ph type="title"/>
          </p:nvPr>
        </p:nvSpPr>
        <p:spPr>
          <a:xfrm>
            <a:off x="746760" y="676022"/>
            <a:ext cx="10515600" cy="1040594"/>
          </a:xfrm>
        </p:spPr>
        <p:txBody>
          <a:bodyPr>
            <a:normAutofit fontScale="90000"/>
          </a:bodyPr>
          <a:lstStyle/>
          <a:p>
            <a:r>
              <a:rPr lang="en-US" sz="27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TDS on payment to partner of firm [ </a:t>
            </a:r>
            <a:r>
              <a:rPr lang="en-US" sz="2400" b="1" dirty="0">
                <a:solidFill>
                  <a:schemeClr val="accent1">
                    <a:lumMod val="50000"/>
                  </a:schemeClr>
                </a:solidFill>
                <a:latin typeface="Segoe UI" panose="020B0502040204020203" pitchFamily="34" charset="0"/>
                <a:cs typeface="Segoe UI" panose="020B0502040204020203" pitchFamily="34" charset="0"/>
              </a:rPr>
              <a:t>Section 393(3) [Table Sl. No.7] of the 2025 Act  corresponding to section 194T of the 1961 Act] </a:t>
            </a:r>
            <a:b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br>
            <a:endParaRPr lang="en-US" sz="2400" b="1" dirty="0">
              <a:solidFill>
                <a:schemeClr val="accent1">
                  <a:lumMod val="50000"/>
                </a:schemeClr>
              </a:solidFill>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4D42D147-6EBB-FAB6-2270-1916E3D7BFC0}"/>
              </a:ext>
            </a:extLst>
          </p:cNvPr>
          <p:cNvSpPr>
            <a:spLocks noGrp="1"/>
          </p:cNvSpPr>
          <p:nvPr>
            <p:ph idx="1"/>
          </p:nvPr>
        </p:nvSpPr>
        <p:spPr>
          <a:xfrm>
            <a:off x="838200" y="1825625"/>
            <a:ext cx="10515600" cy="3679063"/>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Any person being a firm is liable to deduct tax on any sum in the nature of salary, remuneration, commission, bonus or interest paid to a partner of the firm or credited to his account (including capital account) at the rate of 10% if amount exceeds Rs. 20,000.</a:t>
            </a:r>
          </a:p>
          <a:p>
            <a:pPr marL="0" indent="0" algn="just">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hlinkClick r:id="rId2" action="ppaction://hlinksldjump"/>
              </a:rPr>
              <a:t>Note 4</a:t>
            </a:r>
            <a:r>
              <a:rPr lang="en-US" sz="2000" b="1" dirty="0">
                <a:latin typeface="Tahoma" panose="020B0604030504040204" pitchFamily="34" charset="0"/>
                <a:ea typeface="Tahoma" panose="020B0604030504040204" pitchFamily="34" charset="0"/>
                <a:cs typeface="Tahoma" panose="020B0604030504040204" pitchFamily="34" charset="0"/>
              </a:rPr>
              <a:t> -</a:t>
            </a:r>
            <a:r>
              <a:rPr lang="en-US" sz="2000" dirty="0">
                <a:latin typeface="Tahoma" panose="020B0604030504040204" pitchFamily="34" charset="0"/>
                <a:ea typeface="Tahoma" panose="020B0604030504040204" pitchFamily="34" charset="0"/>
                <a:cs typeface="Tahoma" panose="020B0604030504040204" pitchFamily="34" charset="0"/>
              </a:rPr>
              <a:t> It may, however,  be noted that clause (c) of section 393(3) requires tax deduction at the time of payment thereof in cash or by way of cheque or a draft or by any other mode, or as specified therein.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It is not clear whether tax has to be deducted only at the time of payment or at the time of credit or payment, whichever is earlier. </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spcBef>
                <a:spcPts val="600"/>
              </a:spcBef>
              <a:spcAft>
                <a:spcPts val="600"/>
              </a:spcAft>
              <a:buNone/>
            </a:pPr>
            <a:endParaRPr lang="en-US" dirty="0"/>
          </a:p>
        </p:txBody>
      </p:sp>
      <p:sp>
        <p:nvSpPr>
          <p:cNvPr id="4" name="Slide Number Placeholder 3">
            <a:extLst>
              <a:ext uri="{FF2B5EF4-FFF2-40B4-BE49-F238E27FC236}">
                <a16:creationId xmlns:a16="http://schemas.microsoft.com/office/drawing/2014/main" id="{859BB0D5-10EB-5FA2-2D29-E3E73CA87F06}"/>
              </a:ext>
            </a:extLst>
          </p:cNvPr>
          <p:cNvSpPr>
            <a:spLocks noGrp="1"/>
          </p:cNvSpPr>
          <p:nvPr>
            <p:ph type="sldNum" sz="quarter" idx="12"/>
          </p:nvPr>
        </p:nvSpPr>
        <p:spPr/>
        <p:txBody>
          <a:bodyPr/>
          <a:lstStyle/>
          <a:p>
            <a:fld id="{D8DEDE2C-4B76-45A2-849B-157C573EDADC}" type="slidenum">
              <a:rPr lang="en-IN" smtClean="0"/>
              <a:t>83</a:t>
            </a:fld>
            <a:endParaRPr lang="en-IN"/>
          </a:p>
        </p:txBody>
      </p:sp>
    </p:spTree>
    <p:extLst>
      <p:ext uri="{BB962C8B-B14F-4D97-AF65-F5344CB8AC3E}">
        <p14:creationId xmlns:p14="http://schemas.microsoft.com/office/powerpoint/2010/main" val="13337937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4265E-86C2-676A-5E7C-99B8E3196FF9}"/>
              </a:ext>
            </a:extLst>
          </p:cNvPr>
          <p:cNvSpPr>
            <a:spLocks noGrp="1"/>
          </p:cNvSpPr>
          <p:nvPr>
            <p:ph type="title"/>
          </p:nvPr>
        </p:nvSpPr>
        <p:spPr>
          <a:xfrm>
            <a:off x="746760" y="676022"/>
            <a:ext cx="10515600" cy="1040594"/>
          </a:xfrm>
        </p:spPr>
        <p:txBody>
          <a:bodyPr>
            <a:normAutofit fontScale="90000"/>
          </a:bodyPr>
          <a:lstStyle/>
          <a:p>
            <a:r>
              <a:rPr lang="en-US" sz="27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TDS on payment to partner of firm [ </a:t>
            </a:r>
            <a:r>
              <a:rPr lang="en-US" sz="2400" b="1" dirty="0">
                <a:solidFill>
                  <a:schemeClr val="accent1">
                    <a:lumMod val="50000"/>
                  </a:schemeClr>
                </a:solidFill>
                <a:latin typeface="Segoe UI" panose="020B0502040204020203" pitchFamily="34" charset="0"/>
                <a:cs typeface="Segoe UI" panose="020B0502040204020203" pitchFamily="34" charset="0"/>
              </a:rPr>
              <a:t>Section 393(3) [Table Sl. No.7] of the 2025 Act  corresponding to section 194T of the 1961 Act] </a:t>
            </a:r>
            <a:b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br>
            <a:endParaRPr lang="en-US" sz="2400" b="1" dirty="0">
              <a:solidFill>
                <a:schemeClr val="accent1">
                  <a:lumMod val="50000"/>
                </a:schemeClr>
              </a:solidFill>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4D42D147-6EBB-FAB6-2270-1916E3D7BFC0}"/>
              </a:ext>
            </a:extLst>
          </p:cNvPr>
          <p:cNvSpPr>
            <a:spLocks noGrp="1"/>
          </p:cNvSpPr>
          <p:nvPr>
            <p:ph idx="1"/>
          </p:nvPr>
        </p:nvSpPr>
        <p:spPr>
          <a:xfrm>
            <a:off x="838200" y="1825625"/>
            <a:ext cx="10515600" cy="4108831"/>
          </a:xfrm>
        </p:spPr>
        <p:txBody>
          <a:bodyPr>
            <a:normAutofit fontScale="92500" lnSpcReduction="20000"/>
          </a:bodyPr>
          <a:lstStyle/>
          <a:p>
            <a:pPr marL="0" indent="0" algn="just">
              <a:lnSpc>
                <a:spcPct val="110000"/>
              </a:lnSpc>
              <a:spcBef>
                <a:spcPts val="600"/>
              </a:spcBef>
              <a:spcAft>
                <a:spcPts val="600"/>
              </a:spcAft>
              <a:buNone/>
            </a:pPr>
            <a:r>
              <a:rPr lang="en-US" sz="2100" b="1" dirty="0">
                <a:latin typeface="Tahoma" panose="020B0604030504040204" pitchFamily="34" charset="0"/>
                <a:ea typeface="Tahoma" panose="020B0604030504040204" pitchFamily="34" charset="0"/>
                <a:cs typeface="Tahoma" panose="020B0604030504040204" pitchFamily="34" charset="0"/>
              </a:rPr>
              <a:t>Issue</a:t>
            </a:r>
          </a:p>
          <a:p>
            <a:pPr marL="0" indent="0" algn="just">
              <a:lnSpc>
                <a:spcPct val="110000"/>
              </a:lnSpc>
              <a:spcBef>
                <a:spcPts val="600"/>
              </a:spcBef>
              <a:spcAft>
                <a:spcPts val="600"/>
              </a:spcAft>
              <a:buNone/>
            </a:pPr>
            <a:r>
              <a:rPr lang="en-US" sz="2100" dirty="0">
                <a:latin typeface="Tahoma" panose="020B0604030504040204" pitchFamily="34" charset="0"/>
                <a:ea typeface="Tahoma" panose="020B0604030504040204" pitchFamily="34" charset="0"/>
                <a:cs typeface="Tahoma" panose="020B0604030504040204" pitchFamily="34" charset="0"/>
              </a:rPr>
              <a:t>Remuneration payable to partners is allowable as deduction only to the extent of limits based on the book profit of the firm, which can be ascertained only on finalization of accounts and completion of audit. </a:t>
            </a:r>
          </a:p>
          <a:p>
            <a:pPr marL="0" indent="0" algn="just">
              <a:lnSpc>
                <a:spcPct val="110000"/>
              </a:lnSpc>
              <a:spcBef>
                <a:spcPts val="600"/>
              </a:spcBef>
              <a:spcAft>
                <a:spcPts val="600"/>
              </a:spcAft>
              <a:buNone/>
            </a:pPr>
            <a:r>
              <a:rPr lang="en-US" sz="2100" dirty="0">
                <a:latin typeface="Tahoma" panose="020B0604030504040204" pitchFamily="34" charset="0"/>
                <a:ea typeface="Tahoma" panose="020B0604030504040204" pitchFamily="34" charset="0"/>
                <a:cs typeface="Tahoma" panose="020B0604030504040204" pitchFamily="34" charset="0"/>
              </a:rPr>
              <a:t>Whereas as per the agreement of partnership, a fixed sum is payable as remuneration every month, only the remuneration </a:t>
            </a:r>
            <a:r>
              <a:rPr lang="en-US" sz="2100" dirty="0" err="1">
                <a:latin typeface="Tahoma" panose="020B0604030504040204" pitchFamily="34" charset="0"/>
                <a:ea typeface="Tahoma" panose="020B0604030504040204" pitchFamily="34" charset="0"/>
                <a:cs typeface="Tahoma" panose="020B0604030504040204" pitchFamily="34" charset="0"/>
              </a:rPr>
              <a:t>upto</a:t>
            </a:r>
            <a:r>
              <a:rPr lang="en-US" sz="2100" dirty="0">
                <a:latin typeface="Tahoma" panose="020B0604030504040204" pitchFamily="34" charset="0"/>
                <a:ea typeface="Tahoma" panose="020B0604030504040204" pitchFamily="34" charset="0"/>
                <a:cs typeface="Tahoma" panose="020B0604030504040204" pitchFamily="34" charset="0"/>
              </a:rPr>
              <a:t> the limits permitted u/s 35(e) based on book profit would be deductible in the hands of the firm and chargeable to tax in the hands of the partner. </a:t>
            </a:r>
          </a:p>
          <a:p>
            <a:pPr marL="0" indent="0" algn="just">
              <a:lnSpc>
                <a:spcPct val="110000"/>
              </a:lnSpc>
              <a:spcBef>
                <a:spcPts val="600"/>
              </a:spcBef>
              <a:spcAft>
                <a:spcPts val="600"/>
              </a:spcAft>
              <a:buNone/>
            </a:pPr>
            <a:r>
              <a:rPr lang="en-US" sz="2100" dirty="0">
                <a:latin typeface="Tahoma" panose="020B0604030504040204" pitchFamily="34" charset="0"/>
                <a:ea typeface="Tahoma" panose="020B0604030504040204" pitchFamily="34" charset="0"/>
                <a:cs typeface="Tahoma" panose="020B0604030504040204" pitchFamily="34" charset="0"/>
              </a:rPr>
              <a:t>While the TDS statement for the last quarter has to be filed on 31st May, the “book profit” and the allowable remuneration based thereon can be determined only on </a:t>
            </a:r>
            <a:r>
              <a:rPr lang="en-US" sz="2100" dirty="0" err="1">
                <a:latin typeface="Tahoma" panose="020B0604030504040204" pitchFamily="34" charset="0"/>
                <a:ea typeface="Tahoma" panose="020B0604030504040204" pitchFamily="34" charset="0"/>
                <a:cs typeface="Tahoma" panose="020B0604030504040204" pitchFamily="34" charset="0"/>
              </a:rPr>
              <a:t>finalisation</a:t>
            </a:r>
            <a:r>
              <a:rPr lang="en-US" sz="2100" dirty="0">
                <a:latin typeface="Tahoma" panose="020B0604030504040204" pitchFamily="34" charset="0"/>
                <a:ea typeface="Tahoma" panose="020B0604030504040204" pitchFamily="34" charset="0"/>
                <a:cs typeface="Tahoma" panose="020B0604030504040204" pitchFamily="34" charset="0"/>
              </a:rPr>
              <a:t> of accounts and completion of audit i.e., by 30th September. </a:t>
            </a:r>
          </a:p>
          <a:p>
            <a:pPr marL="0" indent="0" algn="just">
              <a:lnSpc>
                <a:spcPct val="110000"/>
              </a:lnSpc>
              <a:spcBef>
                <a:spcPts val="600"/>
              </a:spcBef>
              <a:spcAft>
                <a:spcPts val="600"/>
              </a:spcAft>
              <a:buNone/>
            </a:pPr>
            <a:r>
              <a:rPr lang="en-US" sz="2100" dirty="0">
                <a:latin typeface="Tahoma" panose="020B0604030504040204" pitchFamily="34" charset="0"/>
                <a:ea typeface="Tahoma" panose="020B0604030504040204" pitchFamily="34" charset="0"/>
                <a:cs typeface="Tahoma" panose="020B0604030504040204" pitchFamily="34" charset="0"/>
              </a:rPr>
              <a:t>The balance remuneration would be disallowed in the hands of the firm. Hence, it would not be chargeable in the hands of the partners. </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spcBef>
                <a:spcPts val="600"/>
              </a:spcBef>
              <a:spcAft>
                <a:spcPts val="600"/>
              </a:spcAft>
              <a:buNone/>
            </a:pPr>
            <a:endParaRPr lang="en-US" dirty="0"/>
          </a:p>
        </p:txBody>
      </p:sp>
      <p:sp>
        <p:nvSpPr>
          <p:cNvPr id="6" name="Slide Number Placeholder 5">
            <a:extLst>
              <a:ext uri="{FF2B5EF4-FFF2-40B4-BE49-F238E27FC236}">
                <a16:creationId xmlns:a16="http://schemas.microsoft.com/office/drawing/2014/main" id="{17780064-03E2-3C13-0A16-B9F8A9CAB905}"/>
              </a:ext>
            </a:extLst>
          </p:cNvPr>
          <p:cNvSpPr>
            <a:spLocks noGrp="1"/>
          </p:cNvSpPr>
          <p:nvPr>
            <p:ph type="sldNum" sz="quarter" idx="12"/>
          </p:nvPr>
        </p:nvSpPr>
        <p:spPr/>
        <p:txBody>
          <a:bodyPr/>
          <a:lstStyle/>
          <a:p>
            <a:fld id="{D8DEDE2C-4B76-45A2-849B-157C573EDADC}" type="slidenum">
              <a:rPr lang="en-IN" smtClean="0"/>
              <a:t>84</a:t>
            </a:fld>
            <a:endParaRPr lang="en-IN"/>
          </a:p>
        </p:txBody>
      </p:sp>
    </p:spTree>
    <p:extLst>
      <p:ext uri="{BB962C8B-B14F-4D97-AF65-F5344CB8AC3E}">
        <p14:creationId xmlns:p14="http://schemas.microsoft.com/office/powerpoint/2010/main" val="89978068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4265E-86C2-676A-5E7C-99B8E3196FF9}"/>
              </a:ext>
            </a:extLst>
          </p:cNvPr>
          <p:cNvSpPr>
            <a:spLocks noGrp="1"/>
          </p:cNvSpPr>
          <p:nvPr>
            <p:ph type="title"/>
          </p:nvPr>
        </p:nvSpPr>
        <p:spPr>
          <a:xfrm>
            <a:off x="746760" y="676022"/>
            <a:ext cx="10515600" cy="1040594"/>
          </a:xfrm>
        </p:spPr>
        <p:txBody>
          <a:bodyPr>
            <a:normAutofit fontScale="90000"/>
          </a:bodyPr>
          <a:lstStyle/>
          <a:p>
            <a:r>
              <a:rPr lang="en-US" sz="27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TDS on payment to partner of firm [ </a:t>
            </a:r>
            <a:r>
              <a:rPr lang="en-US" sz="2400" b="1" dirty="0">
                <a:solidFill>
                  <a:schemeClr val="accent1">
                    <a:lumMod val="50000"/>
                  </a:schemeClr>
                </a:solidFill>
                <a:latin typeface="Segoe UI" panose="020B0502040204020203" pitchFamily="34" charset="0"/>
                <a:cs typeface="Segoe UI" panose="020B0502040204020203" pitchFamily="34" charset="0"/>
              </a:rPr>
              <a:t>Section 393(3) [Table Sl. No.7] of the 2025 Act  corresponding to section 194T of the 1961 Act] </a:t>
            </a:r>
            <a:b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br>
            <a:endParaRPr lang="en-US" sz="2400" b="1" dirty="0">
              <a:solidFill>
                <a:schemeClr val="accent1">
                  <a:lumMod val="50000"/>
                </a:schemeClr>
              </a:solidFill>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4D42D147-6EBB-FAB6-2270-1916E3D7BFC0}"/>
              </a:ext>
            </a:extLst>
          </p:cNvPr>
          <p:cNvSpPr>
            <a:spLocks noGrp="1"/>
          </p:cNvSpPr>
          <p:nvPr>
            <p:ph idx="1"/>
          </p:nvPr>
        </p:nvSpPr>
        <p:spPr>
          <a:xfrm>
            <a:off x="838200" y="1825625"/>
            <a:ext cx="10515600" cy="4108831"/>
          </a:xfrm>
        </p:spPr>
        <p:txBody>
          <a:bodyPr>
            <a:normAutofit/>
          </a:bodyPr>
          <a:lstStyle/>
          <a:p>
            <a:pPr marL="0" indent="0" algn="just">
              <a:lnSpc>
                <a:spcPct val="110000"/>
              </a:lnSpc>
              <a:spcBef>
                <a:spcPts val="600"/>
              </a:spcBef>
              <a:spcAft>
                <a:spcPts val="600"/>
              </a:spcAft>
              <a:buNone/>
            </a:pPr>
            <a:r>
              <a:rPr lang="en-US" sz="1900" b="1" dirty="0">
                <a:latin typeface="Tahoma" panose="020B0604030504040204" pitchFamily="34" charset="0"/>
                <a:ea typeface="Tahoma" panose="020B0604030504040204" pitchFamily="34" charset="0"/>
                <a:cs typeface="Tahoma" panose="020B0604030504040204" pitchFamily="34" charset="0"/>
              </a:rPr>
              <a:t>Issue</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However, TDS@10% is deductible on the entire remuneration and not only on the amount which is actually subject to tax in the hands of the partners.</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It has been noted that in other TDS provisions, in cases where the deductor deducts tax at a rate higher than that provided in the provisions of the Act or on a higher amount than the amount liable for deduction of tax, and remits the tax so deducted, credit of such excess tax deducted by the deductor is denied by the CPC.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Consequently, credit for excess tax deducted and paid may be denied.</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spcBef>
                <a:spcPts val="600"/>
              </a:spcBef>
              <a:spcAft>
                <a:spcPts val="600"/>
              </a:spcAft>
              <a:buNone/>
            </a:pPr>
            <a:endParaRPr lang="en-US" dirty="0"/>
          </a:p>
        </p:txBody>
      </p:sp>
      <p:sp>
        <p:nvSpPr>
          <p:cNvPr id="4" name="Slide Number Placeholder 3">
            <a:extLst>
              <a:ext uri="{FF2B5EF4-FFF2-40B4-BE49-F238E27FC236}">
                <a16:creationId xmlns:a16="http://schemas.microsoft.com/office/drawing/2014/main" id="{F5D83EAD-3C69-0141-29DD-489727739C0E}"/>
              </a:ext>
            </a:extLst>
          </p:cNvPr>
          <p:cNvSpPr>
            <a:spLocks noGrp="1"/>
          </p:cNvSpPr>
          <p:nvPr>
            <p:ph type="sldNum" sz="quarter" idx="12"/>
          </p:nvPr>
        </p:nvSpPr>
        <p:spPr/>
        <p:txBody>
          <a:bodyPr/>
          <a:lstStyle/>
          <a:p>
            <a:fld id="{D8DEDE2C-4B76-45A2-849B-157C573EDADC}" type="slidenum">
              <a:rPr lang="en-IN" smtClean="0"/>
              <a:t>85</a:t>
            </a:fld>
            <a:endParaRPr lang="en-IN"/>
          </a:p>
        </p:txBody>
      </p:sp>
    </p:spTree>
    <p:extLst>
      <p:ext uri="{BB962C8B-B14F-4D97-AF65-F5344CB8AC3E}">
        <p14:creationId xmlns:p14="http://schemas.microsoft.com/office/powerpoint/2010/main" val="180803381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4265E-86C2-676A-5E7C-99B8E3196FF9}"/>
              </a:ext>
            </a:extLst>
          </p:cNvPr>
          <p:cNvSpPr>
            <a:spLocks noGrp="1"/>
          </p:cNvSpPr>
          <p:nvPr>
            <p:ph type="title"/>
          </p:nvPr>
        </p:nvSpPr>
        <p:spPr>
          <a:xfrm>
            <a:off x="746760" y="676022"/>
            <a:ext cx="10515600" cy="1040594"/>
          </a:xfrm>
        </p:spPr>
        <p:txBody>
          <a:bodyPr>
            <a:normAutofit fontScale="90000"/>
          </a:bodyPr>
          <a:lstStyle/>
          <a:p>
            <a:r>
              <a:rPr lang="en-US" sz="27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t>TDS on payment to partner of firm [ </a:t>
            </a:r>
            <a:r>
              <a:rPr lang="en-US" sz="2400" b="1" dirty="0">
                <a:solidFill>
                  <a:schemeClr val="accent1">
                    <a:lumMod val="50000"/>
                  </a:schemeClr>
                </a:solidFill>
                <a:latin typeface="Segoe UI" panose="020B0502040204020203" pitchFamily="34" charset="0"/>
                <a:cs typeface="Segoe UI" panose="020B0502040204020203" pitchFamily="34" charset="0"/>
              </a:rPr>
              <a:t>Section 393(3) [Table Sl. No.7] of the 2025 Act  corresponding to section 194T of the 1961 Act] </a:t>
            </a:r>
            <a:br>
              <a:rPr lang="en-US" sz="2400" b="1" dirty="0">
                <a:solidFill>
                  <a:schemeClr val="accent1">
                    <a:lumMod val="50000"/>
                  </a:schemeClr>
                </a:solidFill>
                <a:latin typeface="Segoe UI" panose="020B0502040204020203" pitchFamily="34" charset="0"/>
                <a:ea typeface="Tahoma" panose="020B0604030504040204" pitchFamily="34" charset="0"/>
                <a:cs typeface="Segoe UI" panose="020B0502040204020203" pitchFamily="34" charset="0"/>
              </a:rPr>
            </a:br>
            <a:endParaRPr lang="en-US" sz="2400" b="1" dirty="0">
              <a:solidFill>
                <a:schemeClr val="accent1">
                  <a:lumMod val="50000"/>
                </a:schemeClr>
              </a:solidFill>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4D42D147-6EBB-FAB6-2270-1916E3D7BFC0}"/>
              </a:ext>
            </a:extLst>
          </p:cNvPr>
          <p:cNvSpPr>
            <a:spLocks noGrp="1"/>
          </p:cNvSpPr>
          <p:nvPr>
            <p:ph idx="1"/>
          </p:nvPr>
        </p:nvSpPr>
        <p:spPr>
          <a:xfrm>
            <a:off x="838200" y="1825625"/>
            <a:ext cx="10515600" cy="4108831"/>
          </a:xfrm>
        </p:spPr>
        <p:txBody>
          <a:bodyPr>
            <a:normAutofit/>
          </a:bodyPr>
          <a:lstStyle/>
          <a:p>
            <a:pPr marL="0" indent="0" algn="just">
              <a:lnSpc>
                <a:spcPct val="110000"/>
              </a:lnSpc>
              <a:spcBef>
                <a:spcPts val="600"/>
              </a:spcBef>
              <a:spcAft>
                <a:spcPts val="600"/>
              </a:spcAft>
              <a:buNone/>
            </a:pPr>
            <a:endParaRPr lang="en-US" sz="1900" b="1"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Also, there should be a separate column in Form 168 (corresponding to Form 26AS) showing the amount of excess tax deducted.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Otherwise, there may be a chance of opening/reopening of scrutiny assessments stating short declaration of income since the amount of Income would not match with the amount of TDS by applying the rate of TDS. </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A separate column in Form 168 (Form 26AS) to reflect the excess tax deducted will enable the </a:t>
            </a:r>
            <a:r>
              <a:rPr lang="en-US" sz="2000" dirty="0" err="1">
                <a:latin typeface="Tahoma" panose="020B0604030504040204" pitchFamily="34" charset="0"/>
                <a:ea typeface="Tahoma" panose="020B0604030504040204" pitchFamily="34" charset="0"/>
                <a:cs typeface="Tahoma" panose="020B0604030504040204" pitchFamily="34" charset="0"/>
              </a:rPr>
              <a:t>deductee</a:t>
            </a:r>
            <a:r>
              <a:rPr lang="en-US" sz="2000" dirty="0">
                <a:latin typeface="Tahoma" panose="020B0604030504040204" pitchFamily="34" charset="0"/>
                <a:ea typeface="Tahoma" panose="020B0604030504040204" pitchFamily="34" charset="0"/>
                <a:cs typeface="Tahoma" panose="020B0604030504040204" pitchFamily="34" charset="0"/>
              </a:rPr>
              <a:t> to get credit of the entire tax deducted at source without giving rise to mismatch of amount of income applying the correct rate of TDS.</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spcBef>
                <a:spcPts val="600"/>
              </a:spcBef>
              <a:spcAft>
                <a:spcPts val="600"/>
              </a:spcAft>
              <a:buNone/>
            </a:pPr>
            <a:endParaRPr lang="en-US" dirty="0"/>
          </a:p>
        </p:txBody>
      </p:sp>
      <p:sp>
        <p:nvSpPr>
          <p:cNvPr id="4" name="Slide Number Placeholder 3">
            <a:extLst>
              <a:ext uri="{FF2B5EF4-FFF2-40B4-BE49-F238E27FC236}">
                <a16:creationId xmlns:a16="http://schemas.microsoft.com/office/drawing/2014/main" id="{F5D83EAD-3C69-0141-29DD-489727739C0E}"/>
              </a:ext>
            </a:extLst>
          </p:cNvPr>
          <p:cNvSpPr>
            <a:spLocks noGrp="1"/>
          </p:cNvSpPr>
          <p:nvPr>
            <p:ph type="sldNum" sz="quarter" idx="12"/>
          </p:nvPr>
        </p:nvSpPr>
        <p:spPr/>
        <p:txBody>
          <a:bodyPr/>
          <a:lstStyle/>
          <a:p>
            <a:fld id="{D8DEDE2C-4B76-45A2-849B-157C573EDADC}" type="slidenum">
              <a:rPr lang="en-IN" smtClean="0"/>
              <a:t>86</a:t>
            </a:fld>
            <a:endParaRPr lang="en-IN"/>
          </a:p>
        </p:txBody>
      </p:sp>
    </p:spTree>
    <p:extLst>
      <p:ext uri="{BB962C8B-B14F-4D97-AF65-F5344CB8AC3E}">
        <p14:creationId xmlns:p14="http://schemas.microsoft.com/office/powerpoint/2010/main" val="150685919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1FD9B-5AF1-381C-4583-17B7C77C5540}"/>
              </a:ext>
            </a:extLst>
          </p:cNvPr>
          <p:cNvSpPr>
            <a:spLocks noGrp="1"/>
          </p:cNvSpPr>
          <p:nvPr>
            <p:ph type="title"/>
          </p:nvPr>
        </p:nvSpPr>
        <p:spPr>
          <a:xfrm>
            <a:off x="838199" y="703453"/>
            <a:ext cx="10515600" cy="904117"/>
          </a:xfrm>
        </p:spPr>
        <p:txBody>
          <a:bodyPr>
            <a:normAutofit/>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Service of notice when firm is dissolved [Section 503(2) of the 2025 Act corresponding to section  283(2) of the 1961 Act]</a:t>
            </a:r>
          </a:p>
        </p:txBody>
      </p:sp>
      <p:sp>
        <p:nvSpPr>
          <p:cNvPr id="3" name="Content Placeholder 2">
            <a:extLst>
              <a:ext uri="{FF2B5EF4-FFF2-40B4-BE49-F238E27FC236}">
                <a16:creationId xmlns:a16="http://schemas.microsoft.com/office/drawing/2014/main" id="{9038965F-85C4-2E38-CF3B-9C65FB469873}"/>
              </a:ext>
            </a:extLst>
          </p:cNvPr>
          <p:cNvSpPr>
            <a:spLocks noGrp="1"/>
          </p:cNvSpPr>
          <p:nvPr>
            <p:ph idx="1"/>
          </p:nvPr>
        </p:nvSpPr>
        <p:spPr>
          <a:xfrm>
            <a:off x="838199" y="1825625"/>
            <a:ext cx="10724535" cy="2377665"/>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Where a firm is dissolved, notices under this Act for the income of such firm may be served on any person, who was a partner (not being a minor) or immediately before its dissolution.</a:t>
            </a: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733EE0EC-AE02-0F35-1FD4-4C332634CBF6}"/>
              </a:ext>
            </a:extLst>
          </p:cNvPr>
          <p:cNvSpPr>
            <a:spLocks noGrp="1"/>
          </p:cNvSpPr>
          <p:nvPr>
            <p:ph type="sldNum" sz="quarter" idx="12"/>
          </p:nvPr>
        </p:nvSpPr>
        <p:spPr/>
        <p:txBody>
          <a:bodyPr/>
          <a:lstStyle/>
          <a:p>
            <a:fld id="{D8DEDE2C-4B76-45A2-849B-157C573EDADC}" type="slidenum">
              <a:rPr lang="en-IN" smtClean="0"/>
              <a:t>87</a:t>
            </a:fld>
            <a:endParaRPr lang="en-IN"/>
          </a:p>
        </p:txBody>
      </p:sp>
    </p:spTree>
    <p:extLst>
      <p:ext uri="{BB962C8B-B14F-4D97-AF65-F5344CB8AC3E}">
        <p14:creationId xmlns:p14="http://schemas.microsoft.com/office/powerpoint/2010/main" val="225845688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7D0B0-7822-39EF-814C-272AE48EDF0E}"/>
              </a:ext>
            </a:extLst>
          </p:cNvPr>
          <p:cNvSpPr>
            <a:spLocks noGrp="1"/>
          </p:cNvSpPr>
          <p:nvPr>
            <p:ph type="title"/>
          </p:nvPr>
        </p:nvSpPr>
        <p:spPr>
          <a:xfrm>
            <a:off x="701040" y="749582"/>
            <a:ext cx="10515600" cy="631162"/>
          </a:xfrm>
        </p:spPr>
        <p:txBody>
          <a:bodyPr>
            <a:normAutofit fontScale="90000"/>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Service of notice in case of discontinued business [Section 504 of the 2025 Act corresponding to section 284 of the 1961 Act]  </a:t>
            </a:r>
          </a:p>
        </p:txBody>
      </p:sp>
      <p:sp>
        <p:nvSpPr>
          <p:cNvPr id="3" name="Content Placeholder 2">
            <a:extLst>
              <a:ext uri="{FF2B5EF4-FFF2-40B4-BE49-F238E27FC236}">
                <a16:creationId xmlns:a16="http://schemas.microsoft.com/office/drawing/2014/main" id="{0864A6AA-2C98-4901-F0A3-43C8CF3F8347}"/>
              </a:ext>
            </a:extLst>
          </p:cNvPr>
          <p:cNvSpPr>
            <a:spLocks noGrp="1"/>
          </p:cNvSpPr>
          <p:nvPr>
            <p:ph idx="1"/>
          </p:nvPr>
        </p:nvSpPr>
        <p:spPr>
          <a:xfrm>
            <a:off x="838200" y="1965960"/>
            <a:ext cx="10515600" cy="3511296"/>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Where an assessment is to be made under section 320 (in case of discontinued business), the Assessing Officer may serve on the person who was a partner of firm at the time of discontinuance.</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a notice containing all or any of the requirements which may be included in a notice containing all or any of the requirements which may be included in a notice u/s 268(1) (corresponding to section 142(1) of the 1961 Act); and </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the provisions of this Act shall, so far as may be, apply accordingly as if the notice were a notice issued under that section.</a:t>
            </a: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spcBef>
                <a:spcPts val="600"/>
              </a:spcBef>
              <a:spcAft>
                <a:spcPts val="600"/>
              </a:spcAf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3CF5618C-1194-1968-343C-EC56BD393A16}"/>
              </a:ext>
            </a:extLst>
          </p:cNvPr>
          <p:cNvSpPr>
            <a:spLocks noGrp="1"/>
          </p:cNvSpPr>
          <p:nvPr>
            <p:ph type="sldNum" sz="quarter" idx="12"/>
          </p:nvPr>
        </p:nvSpPr>
        <p:spPr/>
        <p:txBody>
          <a:bodyPr/>
          <a:lstStyle/>
          <a:p>
            <a:fld id="{D8DEDE2C-4B76-45A2-849B-157C573EDADC}" type="slidenum">
              <a:rPr lang="en-IN" smtClean="0"/>
              <a:t>88</a:t>
            </a:fld>
            <a:endParaRPr lang="en-IN"/>
          </a:p>
        </p:txBody>
      </p:sp>
    </p:spTree>
    <p:extLst>
      <p:ext uri="{BB962C8B-B14F-4D97-AF65-F5344CB8AC3E}">
        <p14:creationId xmlns:p14="http://schemas.microsoft.com/office/powerpoint/2010/main" val="105360518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DC35B-C81A-A74B-D0AD-CEF0274DCB7F}"/>
              </a:ext>
            </a:extLst>
          </p:cNvPr>
          <p:cNvSpPr>
            <a:spLocks noGrp="1"/>
          </p:cNvSpPr>
          <p:nvPr>
            <p:ph type="title"/>
          </p:nvPr>
        </p:nvSpPr>
        <p:spPr>
          <a:xfrm>
            <a:off x="774192" y="703057"/>
            <a:ext cx="10515600" cy="617514"/>
          </a:xfrm>
        </p:spPr>
        <p:txBody>
          <a:bodyPr>
            <a:normAutofit fontScale="90000"/>
          </a:bodyPr>
          <a:lstStyle/>
          <a:p>
            <a:pPr algn="just"/>
            <a:r>
              <a:rPr lang="en-US" sz="2400" b="1" dirty="0">
                <a:solidFill>
                  <a:schemeClr val="accent1">
                    <a:lumMod val="50000"/>
                  </a:schemeClr>
                </a:solidFill>
                <a:latin typeface="Segoe UI" panose="020B0502040204020203" pitchFamily="34" charset="0"/>
                <a:cs typeface="Segoe UI" panose="020B0502040204020203" pitchFamily="34" charset="0"/>
              </a:rPr>
              <a:t>In case of Firm and LLP, return by whom to verified [Section 265 [ Table SI. No. 8 &amp; 9] of the 2025 Act corresponding to section 140 of the 1961 Act]</a:t>
            </a:r>
          </a:p>
        </p:txBody>
      </p:sp>
      <p:sp>
        <p:nvSpPr>
          <p:cNvPr id="3" name="Content Placeholder 2">
            <a:extLst>
              <a:ext uri="{FF2B5EF4-FFF2-40B4-BE49-F238E27FC236}">
                <a16:creationId xmlns:a16="http://schemas.microsoft.com/office/drawing/2014/main" id="{012A0A41-3A56-A675-6E4E-94E8C75A287D}"/>
              </a:ext>
            </a:extLst>
          </p:cNvPr>
          <p:cNvSpPr>
            <a:spLocks noGrp="1"/>
          </p:cNvSpPr>
          <p:nvPr>
            <p:ph idx="1"/>
          </p:nvPr>
        </p:nvSpPr>
        <p:spPr>
          <a:xfrm>
            <a:off x="774192" y="1670177"/>
            <a:ext cx="10515600" cy="3867252"/>
          </a:xfrm>
        </p:spPr>
        <p:txBody>
          <a:bodyPr>
            <a:normAutofit/>
          </a:bodyPr>
          <a:lstStyle/>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In case of firm, return has to be verified by─</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By the managing partner of the firm;</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where the managing partner is not able to verify the return due to any unavoidable reason, or there is no managing partner as such, by any partner of the firm, not being a minor.</a:t>
            </a:r>
          </a:p>
          <a:p>
            <a:pPr marL="0" indent="0" algn="just">
              <a:spcBef>
                <a:spcPts val="600"/>
              </a:spcBef>
              <a:spcAft>
                <a:spcPts val="600"/>
              </a:spcAft>
              <a:buNone/>
            </a:pPr>
            <a:r>
              <a:rPr lang="en-US" sz="2000" dirty="0">
                <a:latin typeface="Tahoma" panose="020B0604030504040204" pitchFamily="34" charset="0"/>
                <a:ea typeface="Tahoma" panose="020B0604030504040204" pitchFamily="34" charset="0"/>
                <a:cs typeface="Tahoma" panose="020B0604030504040204" pitchFamily="34" charset="0"/>
              </a:rPr>
              <a:t>In case of LLP,  return has to be verified by─</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By the designated partner of the LLP;</a:t>
            </a:r>
          </a:p>
          <a:p>
            <a:pPr algn="just">
              <a:spcBef>
                <a:spcPts val="600"/>
              </a:spcBef>
              <a:spcAft>
                <a:spcPts val="600"/>
              </a:spcAft>
              <a:buFont typeface="Wingdings" panose="05000000000000000000" pitchFamily="2" charset="2"/>
              <a:buChar char="§"/>
            </a:pPr>
            <a:r>
              <a:rPr lang="en-US" sz="2000" dirty="0">
                <a:latin typeface="Tahoma" panose="020B0604030504040204" pitchFamily="34" charset="0"/>
                <a:ea typeface="Tahoma" panose="020B0604030504040204" pitchFamily="34" charset="0"/>
                <a:cs typeface="Tahoma" panose="020B0604030504040204" pitchFamily="34" charset="0"/>
              </a:rPr>
              <a:t>where the designated partner of the LLP is not able to verify the return due to any unavoidable reason, or where there is no designated partner, by any partner of the LLP or any other person as may be prescribed for verifying the return.</a:t>
            </a: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a:extLst>
              <a:ext uri="{FF2B5EF4-FFF2-40B4-BE49-F238E27FC236}">
                <a16:creationId xmlns:a16="http://schemas.microsoft.com/office/drawing/2014/main" id="{8FE8E898-9181-C890-EAD6-0A9D6AB96CF6}"/>
              </a:ext>
            </a:extLst>
          </p:cNvPr>
          <p:cNvSpPr>
            <a:spLocks noGrp="1"/>
          </p:cNvSpPr>
          <p:nvPr>
            <p:ph type="sldNum" sz="quarter" idx="12"/>
          </p:nvPr>
        </p:nvSpPr>
        <p:spPr/>
        <p:txBody>
          <a:bodyPr/>
          <a:lstStyle/>
          <a:p>
            <a:fld id="{D8DEDE2C-4B76-45A2-849B-157C573EDADC}" type="slidenum">
              <a:rPr lang="en-IN" smtClean="0"/>
              <a:t>89</a:t>
            </a:fld>
            <a:endParaRPr lang="en-IN"/>
          </a:p>
        </p:txBody>
      </p:sp>
    </p:spTree>
    <p:extLst>
      <p:ext uri="{BB962C8B-B14F-4D97-AF65-F5344CB8AC3E}">
        <p14:creationId xmlns:p14="http://schemas.microsoft.com/office/powerpoint/2010/main" val="197204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FD2C74-1CAA-4A81-B9C4-3EC49A95CB70}"/>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Freeform: Shape 10">
            <a:extLst>
              <a:ext uri="{FF2B5EF4-FFF2-40B4-BE49-F238E27FC236}">
                <a16:creationId xmlns:a16="http://schemas.microsoft.com/office/drawing/2014/main" id="{D6E6059B-9158-44BB-8D50-AED92E8440D3}"/>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6348824F-76A6-44BC-9462-9F5B18FCB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27" name="TextBox 26">
            <a:extLst>
              <a:ext uri="{FF2B5EF4-FFF2-40B4-BE49-F238E27FC236}">
                <a16:creationId xmlns:a16="http://schemas.microsoft.com/office/drawing/2014/main" id="{B41B64DF-B777-4B3B-B98C-1F61EEDFADCB}"/>
              </a:ext>
            </a:extLst>
          </p:cNvPr>
          <p:cNvSpPr txBox="1"/>
          <p:nvPr/>
        </p:nvSpPr>
        <p:spPr>
          <a:xfrm>
            <a:off x="727788" y="477682"/>
            <a:ext cx="10851068" cy="461665"/>
          </a:xfrm>
          <a:prstGeom prst="rect">
            <a:avLst/>
          </a:prstGeom>
          <a:noFill/>
        </p:spPr>
        <p:txBody>
          <a:bodyPr wrap="square">
            <a:spAutoFit/>
          </a:bodyPr>
          <a:lstStyle/>
          <a:p>
            <a:r>
              <a:rPr lang="en-US" sz="2400" b="1" dirty="0">
                <a:solidFill>
                  <a:schemeClr val="accent1">
                    <a:lumMod val="50000"/>
                  </a:schemeClr>
                </a:solidFill>
                <a:latin typeface="Segoe UI" panose="020B0502040204020203" pitchFamily="34" charset="0"/>
                <a:cs typeface="Segoe UI" panose="020B0502040204020203" pitchFamily="34" charset="0"/>
              </a:rPr>
              <a:t>Tax Rate applicable to Partnership Firm </a:t>
            </a:r>
          </a:p>
        </p:txBody>
      </p:sp>
      <p:sp>
        <p:nvSpPr>
          <p:cNvPr id="14" name="TextBox 13">
            <a:extLst>
              <a:ext uri="{FF2B5EF4-FFF2-40B4-BE49-F238E27FC236}">
                <a16:creationId xmlns:a16="http://schemas.microsoft.com/office/drawing/2014/main" id="{4DE22177-7DA4-4714-B868-7B2C6AAF3FB8}"/>
              </a:ext>
            </a:extLst>
          </p:cNvPr>
          <p:cNvSpPr txBox="1"/>
          <p:nvPr/>
        </p:nvSpPr>
        <p:spPr>
          <a:xfrm>
            <a:off x="497614" y="4713993"/>
            <a:ext cx="10556632" cy="1015663"/>
          </a:xfrm>
          <a:prstGeom prst="rect">
            <a:avLst/>
          </a:prstGeom>
          <a:noFill/>
        </p:spPr>
        <p:txBody>
          <a:bodyPr wrap="square">
            <a:spAutoFit/>
          </a:bodyPr>
          <a:lstStyle/>
          <a:p>
            <a:pPr lvl="1" algn="just"/>
            <a:endParaRPr lang="en-US" sz="2000" b="1" i="0" dirty="0">
              <a:solidFill>
                <a:srgbClr val="333333"/>
              </a:solidFill>
              <a:effectLst/>
              <a:latin typeface="Segoe UI" panose="020B0502040204020203" pitchFamily="34" charset="0"/>
            </a:endParaRPr>
          </a:p>
          <a:p>
            <a:pPr lvl="1" algn="just"/>
            <a:r>
              <a:rPr lang="en-US" sz="2000" b="1" dirty="0">
                <a:solidFill>
                  <a:srgbClr val="333333"/>
                </a:solidFill>
                <a:latin typeface="Segoe UI" panose="020B0502040204020203" pitchFamily="34" charset="0"/>
              </a:rPr>
              <a:t>Note</a:t>
            </a:r>
            <a:r>
              <a:rPr lang="en-US" sz="2000" dirty="0">
                <a:solidFill>
                  <a:srgbClr val="333333"/>
                </a:solidFill>
                <a:latin typeface="Segoe UI" panose="020B0502040204020203" pitchFamily="34" charset="0"/>
              </a:rPr>
              <a:t> - There is no special tax regime with concessional rates of tax for partnership firms.</a:t>
            </a:r>
          </a:p>
        </p:txBody>
      </p:sp>
      <p:graphicFrame>
        <p:nvGraphicFramePr>
          <p:cNvPr id="3" name="Table 2">
            <a:extLst>
              <a:ext uri="{FF2B5EF4-FFF2-40B4-BE49-F238E27FC236}">
                <a16:creationId xmlns:a16="http://schemas.microsoft.com/office/drawing/2014/main" id="{C506FF9E-597C-1629-7B9B-B85EBC1EB294}"/>
              </a:ext>
            </a:extLst>
          </p:cNvPr>
          <p:cNvGraphicFramePr>
            <a:graphicFrameLocks noGrp="1"/>
          </p:cNvGraphicFramePr>
          <p:nvPr>
            <p:extLst>
              <p:ext uri="{D42A27DB-BD31-4B8C-83A1-F6EECF244321}">
                <p14:modId xmlns:p14="http://schemas.microsoft.com/office/powerpoint/2010/main" val="4029832634"/>
              </p:ext>
            </p:extLst>
          </p:nvPr>
        </p:nvGraphicFramePr>
        <p:xfrm>
          <a:off x="2471364" y="2656900"/>
          <a:ext cx="6791858" cy="1889760"/>
        </p:xfrm>
        <a:graphic>
          <a:graphicData uri="http://schemas.openxmlformats.org/drawingml/2006/table">
            <a:tbl>
              <a:tblPr firstRow="1" bandRow="1">
                <a:tableStyleId>{5C22544A-7EE6-4342-B048-85BDC9FD1C3A}</a:tableStyleId>
              </a:tblPr>
              <a:tblGrid>
                <a:gridCol w="738530">
                  <a:extLst>
                    <a:ext uri="{9D8B030D-6E8A-4147-A177-3AD203B41FA5}">
                      <a16:colId xmlns:a16="http://schemas.microsoft.com/office/drawing/2014/main" val="1943117043"/>
                    </a:ext>
                  </a:extLst>
                </a:gridCol>
                <a:gridCol w="5065776">
                  <a:extLst>
                    <a:ext uri="{9D8B030D-6E8A-4147-A177-3AD203B41FA5}">
                      <a16:colId xmlns:a16="http://schemas.microsoft.com/office/drawing/2014/main" val="3494074318"/>
                    </a:ext>
                  </a:extLst>
                </a:gridCol>
                <a:gridCol w="987552">
                  <a:extLst>
                    <a:ext uri="{9D8B030D-6E8A-4147-A177-3AD203B41FA5}">
                      <a16:colId xmlns:a16="http://schemas.microsoft.com/office/drawing/2014/main" val="4173879373"/>
                    </a:ext>
                  </a:extLst>
                </a:gridCol>
              </a:tblGrid>
              <a:tr h="695361">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Sl. No.</a:t>
                      </a:r>
                    </a:p>
                  </a:txBody>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Particulars</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Rate</a:t>
                      </a:r>
                    </a:p>
                  </a:txBody>
                  <a:tcPr/>
                </a:tc>
                <a:extLst>
                  <a:ext uri="{0D108BD9-81ED-4DB2-BD59-A6C34878D82A}">
                    <a16:rowId xmlns:a16="http://schemas.microsoft.com/office/drawing/2014/main" val="964635595"/>
                  </a:ext>
                </a:extLst>
              </a:tr>
              <a:tr h="39303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Income-tax</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30%</a:t>
                      </a:r>
                    </a:p>
                  </a:txBody>
                  <a:tcPr/>
                </a:tc>
                <a:extLst>
                  <a:ext uri="{0D108BD9-81ED-4DB2-BD59-A6C34878D82A}">
                    <a16:rowId xmlns:a16="http://schemas.microsoft.com/office/drawing/2014/main" val="1460176439"/>
                  </a:ext>
                </a:extLst>
              </a:tr>
              <a:tr h="39303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2</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Surcharge (If income exceeds Rs. 1 crore)</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12%</a:t>
                      </a:r>
                    </a:p>
                  </a:txBody>
                  <a:tcPr/>
                </a:tc>
                <a:extLst>
                  <a:ext uri="{0D108BD9-81ED-4DB2-BD59-A6C34878D82A}">
                    <a16:rowId xmlns:a16="http://schemas.microsoft.com/office/drawing/2014/main" val="1225955157"/>
                  </a:ext>
                </a:extLst>
              </a:tr>
              <a:tr h="39303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3</a:t>
                      </a: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Health and Education </a:t>
                      </a:r>
                      <a:r>
                        <a:rPr lang="en-US" sz="2000" dirty="0" err="1">
                          <a:latin typeface="Tahoma" panose="020B0604030504040204" pitchFamily="34" charset="0"/>
                          <a:ea typeface="Tahoma" panose="020B0604030504040204" pitchFamily="34" charset="0"/>
                          <a:cs typeface="Tahoma" panose="020B0604030504040204" pitchFamily="34" charset="0"/>
                        </a:rPr>
                        <a:t>Cess</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sz="2000" dirty="0">
                          <a:latin typeface="Tahoma" panose="020B0604030504040204" pitchFamily="34" charset="0"/>
                          <a:ea typeface="Tahoma" panose="020B0604030504040204" pitchFamily="34" charset="0"/>
                          <a:cs typeface="Tahoma" panose="020B0604030504040204" pitchFamily="34" charset="0"/>
                        </a:rPr>
                        <a:t>4%</a:t>
                      </a:r>
                    </a:p>
                  </a:txBody>
                  <a:tcPr/>
                </a:tc>
                <a:extLst>
                  <a:ext uri="{0D108BD9-81ED-4DB2-BD59-A6C34878D82A}">
                    <a16:rowId xmlns:a16="http://schemas.microsoft.com/office/drawing/2014/main" val="2797269589"/>
                  </a:ext>
                </a:extLst>
              </a:tr>
            </a:tbl>
          </a:graphicData>
        </a:graphic>
      </p:graphicFrame>
      <p:sp>
        <p:nvSpPr>
          <p:cNvPr id="2" name="Slide Number Placeholder 1">
            <a:extLst>
              <a:ext uri="{FF2B5EF4-FFF2-40B4-BE49-F238E27FC236}">
                <a16:creationId xmlns:a16="http://schemas.microsoft.com/office/drawing/2014/main" id="{D1BBC8F0-30DA-8393-4847-E09F243AB51F}"/>
              </a:ext>
            </a:extLst>
          </p:cNvPr>
          <p:cNvSpPr>
            <a:spLocks noGrp="1"/>
          </p:cNvSpPr>
          <p:nvPr>
            <p:ph type="sldNum" sz="quarter" idx="12"/>
          </p:nvPr>
        </p:nvSpPr>
        <p:spPr/>
        <p:txBody>
          <a:bodyPr/>
          <a:lstStyle/>
          <a:p>
            <a:fld id="{D8DEDE2C-4B76-45A2-849B-157C573EDADC}" type="slidenum">
              <a:rPr lang="en-IN" smtClean="0"/>
              <a:t>9</a:t>
            </a:fld>
            <a:endParaRPr lang="en-IN"/>
          </a:p>
        </p:txBody>
      </p:sp>
      <p:sp>
        <p:nvSpPr>
          <p:cNvPr id="4" name="Content Placeholder 2">
            <a:extLst>
              <a:ext uri="{FF2B5EF4-FFF2-40B4-BE49-F238E27FC236}">
                <a16:creationId xmlns:a16="http://schemas.microsoft.com/office/drawing/2014/main" id="{5036EE9A-215A-5580-F038-FCF4F90C643B}"/>
              </a:ext>
            </a:extLst>
          </p:cNvPr>
          <p:cNvSpPr>
            <a:spLocks noGrp="1"/>
          </p:cNvSpPr>
          <p:nvPr>
            <p:ph idx="1"/>
          </p:nvPr>
        </p:nvSpPr>
        <p:spPr>
          <a:xfrm>
            <a:off x="497614" y="990407"/>
            <a:ext cx="10320035" cy="1597794"/>
          </a:xfrm>
        </p:spPr>
        <p:txBody>
          <a:bodyPr>
            <a:noAutofit/>
          </a:bodyPr>
          <a:lstStyle/>
          <a:p>
            <a:pPr marL="457200" lvl="1" indent="0" algn="just">
              <a:lnSpc>
                <a:spcPct val="140000"/>
              </a:lnSpc>
              <a:spcBef>
                <a:spcPts val="600"/>
              </a:spcBef>
              <a:spcAft>
                <a:spcPts val="600"/>
              </a:spcAft>
              <a:buNone/>
            </a:pPr>
            <a:r>
              <a:rPr lang="en-US" sz="2000" b="1" dirty="0">
                <a:latin typeface="Tahoma" panose="020B0604030504040204" pitchFamily="34" charset="0"/>
                <a:ea typeface="Tahoma" panose="020B0604030504040204" pitchFamily="34" charset="0"/>
                <a:cs typeface="Tahoma" panose="020B0604030504040204" pitchFamily="34" charset="0"/>
              </a:rPr>
              <a:t>Residential Status of a firm [Section 6(9)] </a:t>
            </a:r>
            <a:r>
              <a:rPr lang="en-US" sz="2000" dirty="0">
                <a:latin typeface="Tahoma" panose="020B0604030504040204" pitchFamily="34" charset="0"/>
                <a:ea typeface="Tahoma" panose="020B0604030504040204" pitchFamily="34" charset="0"/>
                <a:cs typeface="Tahoma" panose="020B0604030504040204" pitchFamily="34" charset="0"/>
              </a:rPr>
              <a:t>- “firm” shall be resident in India in any tax year unless the control and management of its affairs is situated wholly outside India during such tax year.</a:t>
            </a:r>
          </a:p>
          <a:p>
            <a:pPr marL="742950" lvl="1" indent="-285750" algn="just">
              <a:lnSpc>
                <a:spcPct val="140000"/>
              </a:lnSpc>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742950" lvl="1" indent="-285750"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742950" lvl="1" indent="-285750" algn="just">
              <a:spcBef>
                <a:spcPts val="600"/>
              </a:spcBef>
              <a:spcAft>
                <a:spcPts val="600"/>
              </a:spcAft>
              <a:buFont typeface="Wingdings" panose="05000000000000000000" pitchFamily="2" charset="2"/>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endParaRPr lang="en-US" sz="2000" dirty="0"/>
          </a:p>
        </p:txBody>
      </p:sp>
    </p:spTree>
    <p:extLst>
      <p:ext uri="{BB962C8B-B14F-4D97-AF65-F5344CB8AC3E}">
        <p14:creationId xmlns:p14="http://schemas.microsoft.com/office/powerpoint/2010/main" val="20075430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8E741-65DD-983B-6B14-51AE62666CD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16873AD-5CFB-AD6A-9353-ED93FD87650A}"/>
              </a:ext>
            </a:extLst>
          </p:cNvPr>
          <p:cNvSpPr/>
          <p:nvPr/>
        </p:nvSpPr>
        <p:spPr>
          <a:xfrm>
            <a:off x="0" y="0"/>
            <a:ext cx="97536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Freeform: Shape 10">
            <a:extLst>
              <a:ext uri="{FF2B5EF4-FFF2-40B4-BE49-F238E27FC236}">
                <a16:creationId xmlns:a16="http://schemas.microsoft.com/office/drawing/2014/main" id="{B930A02B-C883-FAFD-E991-FE4DAC3F5830}"/>
              </a:ext>
            </a:extLst>
          </p:cNvPr>
          <p:cNvSpPr/>
          <p:nvPr/>
        </p:nvSpPr>
        <p:spPr>
          <a:xfrm>
            <a:off x="9442450" y="-5081"/>
            <a:ext cx="2752725" cy="66675"/>
          </a:xfrm>
          <a:custGeom>
            <a:avLst/>
            <a:gdLst>
              <a:gd name="connsiteX0" fmla="*/ 22288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266950 w 4724400"/>
              <a:gd name="connsiteY4" fmla="*/ 38100 h 2609850"/>
              <a:gd name="connsiteX5" fmla="*/ 2228850 w 4724400"/>
              <a:gd name="connsiteY5" fmla="*/ 0 h 260985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2266950 w 4724400"/>
              <a:gd name="connsiteY4" fmla="*/ 19050 h 2590800"/>
              <a:gd name="connsiteX5" fmla="*/ 1949450 w 4724400"/>
              <a:gd name="connsiteY5" fmla="*/ 95250 h 2590800"/>
              <a:gd name="connsiteX0" fmla="*/ 1949450 w 4724400"/>
              <a:gd name="connsiteY0" fmla="*/ 95250 h 2590800"/>
              <a:gd name="connsiteX1" fmla="*/ 0 w 4724400"/>
              <a:gd name="connsiteY1" fmla="*/ 971550 h 2590800"/>
              <a:gd name="connsiteX2" fmla="*/ 4724400 w 4724400"/>
              <a:gd name="connsiteY2" fmla="*/ 2590800 h 2590800"/>
              <a:gd name="connsiteX3" fmla="*/ 4705350 w 4724400"/>
              <a:gd name="connsiteY3" fmla="*/ 0 h 2590800"/>
              <a:gd name="connsiteX4" fmla="*/ 1949450 w 4724400"/>
              <a:gd name="connsiteY4" fmla="*/ 95250 h 2590800"/>
              <a:gd name="connsiteX0" fmla="*/ 2089150 w 4724400"/>
              <a:gd name="connsiteY0" fmla="*/ 0 h 2609850"/>
              <a:gd name="connsiteX1" fmla="*/ 0 w 4724400"/>
              <a:gd name="connsiteY1" fmla="*/ 990600 h 2609850"/>
              <a:gd name="connsiteX2" fmla="*/ 4724400 w 4724400"/>
              <a:gd name="connsiteY2" fmla="*/ 2609850 h 2609850"/>
              <a:gd name="connsiteX3" fmla="*/ 4705350 w 4724400"/>
              <a:gd name="connsiteY3" fmla="*/ 19050 h 2609850"/>
              <a:gd name="connsiteX4" fmla="*/ 2089150 w 4724400"/>
              <a:gd name="connsiteY4" fmla="*/ 0 h 2609850"/>
              <a:gd name="connsiteX0" fmla="*/ 120650 w 2755900"/>
              <a:gd name="connsiteY0" fmla="*/ 0 h 2609850"/>
              <a:gd name="connsiteX1" fmla="*/ 0 w 2755900"/>
              <a:gd name="connsiteY1" fmla="*/ 63500 h 2609850"/>
              <a:gd name="connsiteX2" fmla="*/ 2755900 w 2755900"/>
              <a:gd name="connsiteY2" fmla="*/ 2609850 h 2609850"/>
              <a:gd name="connsiteX3" fmla="*/ 2736850 w 2755900"/>
              <a:gd name="connsiteY3" fmla="*/ 19050 h 2609850"/>
              <a:gd name="connsiteX4" fmla="*/ 120650 w 2755900"/>
              <a:gd name="connsiteY4" fmla="*/ 0 h 26098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95250"/>
              <a:gd name="connsiteX1" fmla="*/ 0 w 2743200"/>
              <a:gd name="connsiteY1" fmla="*/ 63500 h 95250"/>
              <a:gd name="connsiteX2" fmla="*/ 2743200 w 2743200"/>
              <a:gd name="connsiteY2" fmla="*/ 95250 h 95250"/>
              <a:gd name="connsiteX3" fmla="*/ 2736850 w 2743200"/>
              <a:gd name="connsiteY3" fmla="*/ 19050 h 95250"/>
              <a:gd name="connsiteX4" fmla="*/ 120650 w 2743200"/>
              <a:gd name="connsiteY4" fmla="*/ 0 h 95250"/>
              <a:gd name="connsiteX0" fmla="*/ 120650 w 2743200"/>
              <a:gd name="connsiteY0" fmla="*/ 0 h 85725"/>
              <a:gd name="connsiteX1" fmla="*/ 0 w 2743200"/>
              <a:gd name="connsiteY1" fmla="*/ 53975 h 85725"/>
              <a:gd name="connsiteX2" fmla="*/ 2743200 w 2743200"/>
              <a:gd name="connsiteY2" fmla="*/ 85725 h 85725"/>
              <a:gd name="connsiteX3" fmla="*/ 2736850 w 2743200"/>
              <a:gd name="connsiteY3" fmla="*/ 9525 h 85725"/>
              <a:gd name="connsiteX4" fmla="*/ 120650 w 2743200"/>
              <a:gd name="connsiteY4" fmla="*/ 0 h 85725"/>
              <a:gd name="connsiteX0" fmla="*/ 120650 w 2746375"/>
              <a:gd name="connsiteY0" fmla="*/ 0 h 85725"/>
              <a:gd name="connsiteX1" fmla="*/ 0 w 2746375"/>
              <a:gd name="connsiteY1" fmla="*/ 53975 h 85725"/>
              <a:gd name="connsiteX2" fmla="*/ 2743200 w 2746375"/>
              <a:gd name="connsiteY2" fmla="*/ 85725 h 85725"/>
              <a:gd name="connsiteX3" fmla="*/ 2746375 w 2746375"/>
              <a:gd name="connsiteY3" fmla="*/ 3175 h 85725"/>
              <a:gd name="connsiteX4" fmla="*/ 120650 w 2746375"/>
              <a:gd name="connsiteY4" fmla="*/ 0 h 85725"/>
              <a:gd name="connsiteX0" fmla="*/ 120650 w 2746375"/>
              <a:gd name="connsiteY0" fmla="*/ 0 h 66675"/>
              <a:gd name="connsiteX1" fmla="*/ 0 w 2746375"/>
              <a:gd name="connsiteY1" fmla="*/ 53975 h 66675"/>
              <a:gd name="connsiteX2" fmla="*/ 2743200 w 2746375"/>
              <a:gd name="connsiteY2" fmla="*/ 66675 h 66675"/>
              <a:gd name="connsiteX3" fmla="*/ 2746375 w 2746375"/>
              <a:gd name="connsiteY3" fmla="*/ 3175 h 66675"/>
              <a:gd name="connsiteX4" fmla="*/ 120650 w 2746375"/>
              <a:gd name="connsiteY4" fmla="*/ 0 h 66675"/>
              <a:gd name="connsiteX0" fmla="*/ 127000 w 2752725"/>
              <a:gd name="connsiteY0" fmla="*/ 0 h 66675"/>
              <a:gd name="connsiteX1" fmla="*/ 0 w 2752725"/>
              <a:gd name="connsiteY1" fmla="*/ 60325 h 66675"/>
              <a:gd name="connsiteX2" fmla="*/ 2749550 w 2752725"/>
              <a:gd name="connsiteY2" fmla="*/ 66675 h 66675"/>
              <a:gd name="connsiteX3" fmla="*/ 2752725 w 2752725"/>
              <a:gd name="connsiteY3" fmla="*/ 3175 h 66675"/>
              <a:gd name="connsiteX4" fmla="*/ 127000 w 2752725"/>
              <a:gd name="connsiteY4" fmla="*/ 0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66675">
                <a:moveTo>
                  <a:pt x="127000" y="0"/>
                </a:moveTo>
                <a:cubicBezTo>
                  <a:pt x="83608" y="24342"/>
                  <a:pt x="40217" y="39158"/>
                  <a:pt x="0" y="60325"/>
                </a:cubicBezTo>
                <a:lnTo>
                  <a:pt x="2749550" y="66675"/>
                </a:lnTo>
                <a:lnTo>
                  <a:pt x="2752725" y="3175"/>
                </a:lnTo>
                <a:lnTo>
                  <a:pt x="127000" y="0"/>
                </a:lnTo>
                <a:close/>
              </a:path>
            </a:pathLst>
          </a:custGeom>
          <a:solidFill>
            <a:srgbClr val="EF7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2" name="Picture 11">
            <a:extLst>
              <a:ext uri="{FF2B5EF4-FFF2-40B4-BE49-F238E27FC236}">
                <a16:creationId xmlns:a16="http://schemas.microsoft.com/office/drawing/2014/main" id="{F5804FC3-CA36-4025-9CC8-EA2981E8BC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97" y="4063520"/>
            <a:ext cx="3121703" cy="2794480"/>
          </a:xfrm>
          <a:prstGeom prst="rect">
            <a:avLst/>
          </a:prstGeom>
        </p:spPr>
      </p:pic>
      <p:sp>
        <p:nvSpPr>
          <p:cNvPr id="14" name="TextBox 13">
            <a:extLst>
              <a:ext uri="{FF2B5EF4-FFF2-40B4-BE49-F238E27FC236}">
                <a16:creationId xmlns:a16="http://schemas.microsoft.com/office/drawing/2014/main" id="{89E03A32-ECA3-73EA-2543-2D4D6B4BCA98}"/>
              </a:ext>
            </a:extLst>
          </p:cNvPr>
          <p:cNvSpPr txBox="1"/>
          <p:nvPr/>
        </p:nvSpPr>
        <p:spPr>
          <a:xfrm>
            <a:off x="322818" y="1217313"/>
            <a:ext cx="11275089" cy="754053"/>
          </a:xfrm>
          <a:prstGeom prst="rect">
            <a:avLst/>
          </a:prstGeom>
          <a:noFill/>
        </p:spPr>
        <p:txBody>
          <a:bodyPr wrap="square">
            <a:spAutoFit/>
          </a:bodyPr>
          <a:lstStyle/>
          <a:p>
            <a:pPr algn="just">
              <a:spcBef>
                <a:spcPts val="600"/>
              </a:spcBef>
            </a:pPr>
            <a:endParaRPr lang="en-US" sz="1800" b="1" spc="20" dirty="0">
              <a:effectLst/>
              <a:latin typeface="Tahoma" panose="020B0604030504040204" pitchFamily="34" charset="0"/>
              <a:ea typeface="Times New Roman" panose="02020603050405020304" pitchFamily="18" charset="0"/>
            </a:endParaRPr>
          </a:p>
          <a:p>
            <a:pPr algn="just">
              <a:spcBef>
                <a:spcPts val="600"/>
              </a:spcBef>
            </a:pPr>
            <a:endParaRPr lang="en-US" sz="2000" dirty="0">
              <a:solidFill>
                <a:srgbClr val="333333"/>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a:extLst>
              <a:ext uri="{FF2B5EF4-FFF2-40B4-BE49-F238E27FC236}">
                <a16:creationId xmlns:a16="http://schemas.microsoft.com/office/drawing/2014/main" id="{ED47C93F-1BF7-C740-2A39-31916FA941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9379631" y="320952"/>
            <a:ext cx="3121703" cy="2794480"/>
          </a:xfrm>
          <a:prstGeom prst="rect">
            <a:avLst/>
          </a:prstGeom>
        </p:spPr>
      </p:pic>
      <p:sp>
        <p:nvSpPr>
          <p:cNvPr id="9" name="Slide Number Placeholder 8">
            <a:extLst>
              <a:ext uri="{FF2B5EF4-FFF2-40B4-BE49-F238E27FC236}">
                <a16:creationId xmlns:a16="http://schemas.microsoft.com/office/drawing/2014/main" id="{85FC9F5C-4879-0038-9FC6-229BF8B1D25C}"/>
              </a:ext>
            </a:extLst>
          </p:cNvPr>
          <p:cNvSpPr>
            <a:spLocks noGrp="1"/>
          </p:cNvSpPr>
          <p:nvPr>
            <p:ph type="sldNum" sz="quarter" idx="12"/>
          </p:nvPr>
        </p:nvSpPr>
        <p:spPr/>
        <p:txBody>
          <a:bodyPr/>
          <a:lstStyle/>
          <a:p>
            <a:fld id="{D8DEDE2C-4B76-45A2-849B-157C573EDADC}" type="slidenum">
              <a:rPr lang="en-IN" smtClean="0"/>
              <a:t>90</a:t>
            </a:fld>
            <a:endParaRPr lang="en-IN"/>
          </a:p>
        </p:txBody>
      </p:sp>
      <p:pic>
        <p:nvPicPr>
          <p:cNvPr id="13" name="Picture 12">
            <a:extLst>
              <a:ext uri="{FF2B5EF4-FFF2-40B4-BE49-F238E27FC236}">
                <a16:creationId xmlns:a16="http://schemas.microsoft.com/office/drawing/2014/main" id="{59C69BFD-E87F-7E1C-CD1F-86D9F66D7F11}"/>
              </a:ext>
            </a:extLst>
          </p:cNvPr>
          <p:cNvPicPr>
            <a:picLocks noChangeAspect="1"/>
          </p:cNvPicPr>
          <p:nvPr/>
        </p:nvPicPr>
        <p:blipFill>
          <a:blip r:embed="rId3"/>
          <a:stretch>
            <a:fillRect/>
          </a:stretch>
        </p:blipFill>
        <p:spPr>
          <a:xfrm>
            <a:off x="22542" y="336827"/>
            <a:ext cx="11846640" cy="3904076"/>
          </a:xfrm>
          <a:prstGeom prst="rect">
            <a:avLst/>
          </a:prstGeom>
        </p:spPr>
      </p:pic>
    </p:spTree>
    <p:extLst>
      <p:ext uri="{BB962C8B-B14F-4D97-AF65-F5344CB8AC3E}">
        <p14:creationId xmlns:p14="http://schemas.microsoft.com/office/powerpoint/2010/main" val="40290201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67376" y="150370"/>
            <a:ext cx="9768891" cy="50704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400" dirty="0">
                <a:solidFill>
                  <a:schemeClr val="accent1"/>
                </a:solidFill>
                <a:latin typeface="Calibri" panose="020F0502020204030204" pitchFamily="34" charset="0"/>
                <a:ea typeface="Calibri" panose="020F0502020204030204" pitchFamily="34" charset="0"/>
                <a:cs typeface="Calibri" panose="020F0502020204030204" pitchFamily="34" charset="0"/>
              </a:rPr>
              <a:t>Lets Gets Connected </a:t>
            </a:r>
            <a:endParaRPr lang="en-IN" sz="2400" dirty="0">
              <a:solidFill>
                <a:schemeClr val="accent1"/>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5662" t="35695" r="12698" b="34722"/>
          <a:stretch/>
        </p:blipFill>
        <p:spPr>
          <a:xfrm>
            <a:off x="2252356" y="657412"/>
            <a:ext cx="7832861" cy="5753102"/>
          </a:xfrm>
          <a:prstGeom prst="rect">
            <a:avLst/>
          </a:prstGeom>
        </p:spPr>
      </p:pic>
      <p:sp>
        <p:nvSpPr>
          <p:cNvPr id="4" name="Title 1"/>
          <p:cNvSpPr txBox="1">
            <a:spLocks/>
          </p:cNvSpPr>
          <p:nvPr/>
        </p:nvSpPr>
        <p:spPr>
          <a:xfrm>
            <a:off x="245660" y="6223379"/>
            <a:ext cx="11846255" cy="3742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endParaRPr lang="en-IN" sz="2000"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1280061"/>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A1FD156-2404-4EFB-8381-5BBF531465E4}">
  <we:reference id="6a7bd4f3-0563-43af-8c08-79110eebdff6" version="1.1.4.0" store="EXCatalog" storeType="EXCatalog"/>
  <we:alternateReferences>
    <we:reference id="WA104381155" version="1.1.4.0" store="en-IN"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12689</TotalTime>
  <Words>14569</Words>
  <Application>Microsoft Office PowerPoint</Application>
  <PresentationFormat>Widescreen</PresentationFormat>
  <Paragraphs>1134</Paragraphs>
  <Slides>91</Slides>
  <Notes>6</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91</vt:i4>
      </vt:variant>
    </vt:vector>
  </HeadingPairs>
  <TitlesOfParts>
    <vt:vector size="105" baseType="lpstr">
      <vt:lpstr>Aptos</vt:lpstr>
      <vt:lpstr>Arial</vt:lpstr>
      <vt:lpstr>Calibri</vt:lpstr>
      <vt:lpstr>Calibri Light</vt:lpstr>
      <vt:lpstr>Cambria Math</vt:lpstr>
      <vt:lpstr>Courier New</vt:lpstr>
      <vt:lpstr>Roboto Condensed</vt:lpstr>
      <vt:lpstr>Segoe UI</vt:lpstr>
      <vt:lpstr>Source Sans Pro</vt:lpstr>
      <vt:lpstr>Tahoma</vt:lpstr>
      <vt:lpstr>Times New Roman</vt:lpstr>
      <vt:lpstr>Wingdings</vt:lpstr>
      <vt:lpstr>Office Theme</vt:lpstr>
      <vt:lpstr>Document</vt:lpstr>
      <vt:lpstr>PowerPoint Presentation</vt:lpstr>
      <vt:lpstr>Relevant Sections in Income-tax Act, 2025 vis-à-vis Income-tax Act, 1961</vt:lpstr>
      <vt:lpstr>Relevant Sections in Income-tax Act, 2025 vis-à-vis Income-tax Act, 1961</vt:lpstr>
      <vt:lpstr>Relevant section in the Income tax Act 2025 vis-à-vis Income-tax Act 1961</vt:lpstr>
      <vt:lpstr>Relevant section of Income tax Act 2025 vis-à-vis Income-tax Act 1961</vt:lpstr>
      <vt:lpstr>Relevant section of Income tax Act 2025 vis-à-vis Income-tax Act 1961</vt:lpstr>
      <vt:lpstr>Relevant section of Income tax Act 2025 vis-à-vis Income-tax Act 1961</vt:lpstr>
      <vt:lpstr>PowerPoint Presentation</vt:lpstr>
      <vt:lpstr>PowerPoint Presentation</vt:lpstr>
      <vt:lpstr>Charge of tax in case of a firm [Section 324 of the 2025 Act corresponding to section 167A of the 1961 Act]</vt:lpstr>
      <vt:lpstr>PowerPoint Presentation</vt:lpstr>
      <vt:lpstr>Remuneration to partner not deductible in computation of income of firm in certain circumstances [Section 35(e) of the 2025 Act corresponding to section 40(b) of the 1961 Act] </vt:lpstr>
      <vt:lpstr>Remuneration to partner not deductible in computation of income of firm in certain circumstances [Section 35(e) of the 2025 Act corresponding to section 40(b) of the 1961 Act] </vt:lpstr>
      <vt:lpstr>PowerPoint Presentation</vt:lpstr>
      <vt:lpstr>PowerPoint Presentation</vt:lpstr>
      <vt:lpstr>PowerPoint Presentation</vt:lpstr>
      <vt:lpstr> Overriding effect of section 35 of the 2025 Act vis-à-vis section 40 of the 1961 Act</vt:lpstr>
      <vt:lpstr>Removal of transition provision introduced by the Finance Act, 1992  </vt:lpstr>
      <vt:lpstr>Removal of transition provision introduced by the Finance Act, 1992  </vt:lpstr>
      <vt:lpstr>Removal of transition provision introduced in the year 1993 </vt:lpstr>
      <vt:lpstr>PowerPoint Presentation</vt:lpstr>
      <vt:lpstr>PowerPoint Presentation</vt:lpstr>
      <vt:lpstr>PowerPoint Presentation</vt:lpstr>
      <vt:lpstr>PowerPoint Presentation</vt:lpstr>
      <vt:lpstr>PowerPoint Presentation</vt:lpstr>
      <vt:lpstr>PowerPoint Presentation</vt:lpstr>
      <vt:lpstr>Income on receipt of capital asset or stock-in-trade or both by a partner on dissolution or reconstitution of firm [Section 8 of the 2025 Act to corresponding section 9B of 1961 Act]  </vt:lpstr>
      <vt:lpstr>Income on receipt of capital asset or stock-in-trade or both by a partner on dissolution or reconstitution of firm [Section 8 of the 2025 Act to corresponding section 9B of 1961 Act].</vt:lpstr>
      <vt:lpstr>PowerPoint Presentation</vt:lpstr>
      <vt:lpstr>PowerPoint Presentation</vt:lpstr>
      <vt:lpstr>PowerPoint Presentation</vt:lpstr>
      <vt:lpstr>Tax implications on receipt of money or capital asset or both by a partner on reconstitution of firm [Section 67(10)  of the 2025 Act [corresponding to section 45(4) of the 1961 Act]   </vt:lpstr>
      <vt:lpstr>PowerPoint Presentation</vt:lpstr>
      <vt:lpstr>PowerPoint Presentation</vt:lpstr>
      <vt:lpstr>PowerPoint Presentation</vt:lpstr>
      <vt:lpstr>PowerPoint Presentation</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Tax implications on receipt of money or capital asset or both by a partner on reconstitution of firm [Section 67(10)  of the 2025 Act [corresponding to section 45(4) of the 1961 Act] </vt:lpstr>
      <vt:lpstr>7. Tax implications on receipt of money or capital asset or both by a partner on reconstitution of firm [Section 67(10)  of the 2025 Act [corresponding to section 45(4) of the 1961 Act] </vt:lpstr>
      <vt:lpstr>7. Tax implications on receipt of money or capital asset or both by a partner on reconstitution of firm [Section 67(10)  of the 2025 Act [corresponding to section 45(4) of the 1961 Act] </vt:lpstr>
      <vt:lpstr>7. Tax implications on receipt of money or capital asset or both by a partner on reconstitution of firm [Section 67(10)  of the 2025 Act [corresponding to section 45(4) of the 1961 Act] </vt:lpstr>
      <vt:lpstr>Section 119(1) Carry forward and set off losses not permissible [corresponding to section 78(1) of Income-tax Act, 1961]</vt:lpstr>
      <vt:lpstr>Transfer of capital asset or intangible asset on succession of firm by a company not to be treated as a transfer [Section 70(1)(zd) of the 2025 Act corresponding to section 47(xiii) of the 1961 Act] </vt:lpstr>
      <vt:lpstr>Transfer of capital asset or intangible asset on succession of firm by a company not to be treated as a transfer [Section 70(1)(zd) of the 2025 Act corresponding to section 47(xiii) of the 1961 Act]</vt:lpstr>
      <vt:lpstr>Transfer of a capital asset on conversion of private limited and unlisted public company to Limited Liability Partnership [Section 70(1)(ze) of the 2025 Act corresponding to section 47(xiiib) of the 1961 Act] </vt:lpstr>
      <vt:lpstr>Transfer of a capital asset on conversion of private limited and unlisted public company to Limited Liability Partnership [Section 70(1)(ze) of the 2025 Act corresponding to section 47(xiiib) of the 1961 Act] </vt:lpstr>
      <vt:lpstr>Transfer of a capital asset on conversion of private limited and unlisted public company to Limited Liability Partnership [Section 70(1)(ze) of the 2025 Act corresponding to section 47(xiiib) of the 1961 Act] </vt:lpstr>
      <vt:lpstr>Transfer of a capital asset on conversion of private limited and unlisted public company to Limited Liability Partnership [Section 70(1)(ze) of the 2025 Act corresponding to section 47(xiiib) of the 1961 Act] </vt:lpstr>
      <vt:lpstr>Transfer of a capital asset on conversion of private limited and unlisted public company to Limited Liability Partnership [Section 70(1)(ze) of the 2025 Act corresponding to section 47(xiiib) of the 1961 Act] </vt:lpstr>
      <vt:lpstr>Transfer of a capital asset on conversion of private limited and unlisted public company to Limited Liability Partnership [Section 70(1)(ze) of the 2025 Act corresponding to section 47(xiiib) of the 1961 Act] </vt:lpstr>
      <vt:lpstr>Transfer of a capital asset on conversion of private limited and unlisted public company to Limited Liability Partnership [Section 70(1)(ze) of the 2025 Act corresponding to section 47(xiiib) of the 1961 Act] </vt:lpstr>
      <vt:lpstr> Assessment as a firm [Section 325 of the 2025 Act corresponding to section 184 of 1961 Act]</vt:lpstr>
      <vt:lpstr>Assessment as a firm [Section 325 of the 2025 Act corresponding to section 184 of 1961 Act]</vt:lpstr>
      <vt:lpstr>Assessment as a firm [Section 325 of the 2025 Act corresponding to section 184 of 1961 Act]</vt:lpstr>
      <vt:lpstr>Assessment as a firm [Section 325 of the 2025 Act corresponding to section 184 of 1961 Act]</vt:lpstr>
      <vt:lpstr>Assessment when section 325 not complied with [Section 326 of the 2025 Act corresponding to section 185 of 1961 Act]</vt:lpstr>
      <vt:lpstr>Change in constitution of a firm [Section 327 of the 2025 Act corresponding to section 187 of 1961 Act] </vt:lpstr>
      <vt:lpstr>Succession of one firm by another firm [Section 328 of the 2025 Act corresponding to section 188 of 1961 Act]</vt:lpstr>
      <vt:lpstr>Joint and several liability of partners for tax payable by firm [Section 329  of the 2025 Act corresponding to section 188A of 1961 Act]</vt:lpstr>
      <vt:lpstr>Firm dissolved or business discontinued [Section 330 of the 2025 Act corresponding to section 189 of 1961 Act]</vt:lpstr>
      <vt:lpstr>Firm dissolved or business discontinued [Section 330 of the 2025 Act corresponding to section 189 of 1961 Act]</vt:lpstr>
      <vt:lpstr>Liability of partners of LLP in liquidation [Section 331 of the 2025 Act corresponding to 167C of the 1961 Act]</vt:lpstr>
      <vt:lpstr>TDS on payment to partner of firm [ Section 393(3) [Table Sl. No.7] of the 2025 Act  corresponding to section 194T of the 1961 Act]  </vt:lpstr>
      <vt:lpstr>TDS on payment to partner of firm [ Section 393(3) [Table Sl. No.7] of the 2025 Act  corresponding to section 194T of the 1961 Act]  </vt:lpstr>
      <vt:lpstr>TDS on payment to partner of firm [ Section 393(3) [Table Sl. No.7] of the 2025 Act  corresponding to section 194T of the 1961 Act]  </vt:lpstr>
      <vt:lpstr>TDS on payment to partner of firm [ Section 393(3) [Table Sl. No.7] of the 2025 Act  corresponding to section 194T of the 1961 Act]  </vt:lpstr>
      <vt:lpstr>Service of notice when firm is dissolved [Section 503(2) of the 2025 Act corresponding to section  283(2) of the 1961 Act]</vt:lpstr>
      <vt:lpstr>Service of notice in case of discontinued business [Section 504 of the 2025 Act corresponding to section 284 of the 1961 Act]  </vt:lpstr>
      <vt:lpstr>In case of Firm and LLP, return by whom to verified [Section 265 [ Table SI. No. 8 &amp; 9] of the 2025 Act corresponding to section 140 of the 1961 Act]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Tridib Ghosh</dc:creator>
  <cp:lastModifiedBy>Piyush Chhajed</cp:lastModifiedBy>
  <cp:revision>460</cp:revision>
  <cp:lastPrinted>2026-03-13T13:48:29Z</cp:lastPrinted>
  <dcterms:created xsi:type="dcterms:W3CDTF">2022-06-06T13:14:08Z</dcterms:created>
  <dcterms:modified xsi:type="dcterms:W3CDTF">2026-05-02T06:10:13Z</dcterms:modified>
</cp:coreProperties>
</file>